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62175ee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62175ee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0d14c0c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60d14c0c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60d14c0c6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60d14c0c6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60d14c0c6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60d14c0c6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60d14c0c6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60d14c0c6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2175ee1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62175ee1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2175ee1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62175ee1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2175ee1c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2175ee1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62175ee1c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62175ee1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62175ee1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62175ee1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0d14c0c6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60d14c0c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8d93937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8d93937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4a9a9a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74a9a9a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8d939377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8d939377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74a9a9ac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74a9a9ac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4a9a9ac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74a9a9ac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74a9a9ac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74a9a9ac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74a9a9acc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74a9a9ac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74a9a9acc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74a9a9acc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74a9a9acc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74a9a9acc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74a9a9ac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74a9a9ac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2175ee1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2175ee1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74a9a9acc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74a9a9acc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4a9a9acc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74a9a9acc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4a9a9acc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4a9a9acc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74a9a9acc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74a9a9acc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74a9a9ac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74a9a9ac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74a9a9ac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74a9a9ac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74a9a9ac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74a9a9ac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74a9a9ac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74a9a9ac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74a9a9ac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74a9a9ac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74a9a9ac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74a9a9ac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2175ee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2175ee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74a9a9ac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74a9a9ac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69e5cdb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69e5cdb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8d939377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8d939377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8d939377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8d939377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8d9393773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8d9393773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8d9393773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8d9393773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74a9a9ac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74a9a9ac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8158121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8158121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8d9393773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58d9393773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8d5b97ee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8d5b97ee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62175ee1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62175ee1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8158121f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8158121f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8158121f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8158121f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8158121f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8158121f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8158121f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8158121f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8158121f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8158121f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58d939377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58d939377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58d939377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58d939377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74a9a9ac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74a9a9ac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4daff45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4daff45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daff457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daff457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2175ee1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2175ee1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62175ee1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62175ee1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0d14c0c6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0d14c0c6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2175ee1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2175ee1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habrahabr.ru/company/nerepetitor/blog/254893/" TargetMode="External"/><Relationship Id="rId4" Type="http://schemas.openxmlformats.org/officeDocument/2006/relationships/hyperlink" Target="http://www.obzh.ru/nad/4-5.html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Relationship Id="rId7" Type="http://schemas.openxmlformats.org/officeDocument/2006/relationships/image" Target="../media/image39.png"/><Relationship Id="rId8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60.png"/><Relationship Id="rId6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5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Relationship Id="rId4" Type="http://schemas.openxmlformats.org/officeDocument/2006/relationships/image" Target="../media/image5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png"/><Relationship Id="rId4" Type="http://schemas.openxmlformats.org/officeDocument/2006/relationships/image" Target="../media/image38.png"/><Relationship Id="rId5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png"/><Relationship Id="rId4" Type="http://schemas.openxmlformats.org/officeDocument/2006/relationships/image" Target="../media/image48.png"/><Relationship Id="rId5" Type="http://schemas.openxmlformats.org/officeDocument/2006/relationships/image" Target="../media/image5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www.nehudlit.ru/books/detail7863.html" TargetMode="External"/><Relationship Id="rId4" Type="http://schemas.openxmlformats.org/officeDocument/2006/relationships/hyperlink" Target="https://studopedia.ru/1_102871_fizicheskie-osnovi-raboti-magnitorezistorov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asutpp.ru/kollektornyj-dvigatel.html" TargetMode="External"/><Relationship Id="rId4" Type="http://schemas.openxmlformats.org/officeDocument/2006/relationships/hyperlink" Target="https://www.asutpp.ru/chto-takoe-beskollektornyj-dvigatel-postoyannogo-toka-i-ego-princip-raboty.html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://www.chipnews.ru/html.cgi/arhiv/99_09/stat_2.htm" TargetMode="External"/><Relationship Id="rId4" Type="http://schemas.openxmlformats.org/officeDocument/2006/relationships/hyperlink" Target="http://www.chipnews.ru/html.cgi/arhiv/00_01/stat-3.htm" TargetMode="External"/><Relationship Id="rId5" Type="http://schemas.openxmlformats.org/officeDocument/2006/relationships/hyperlink" Target="http://housea.ru/index.php/micro/14906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Relationship Id="rId4" Type="http://schemas.openxmlformats.org/officeDocument/2006/relationships/image" Target="../media/image7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8520600" cy="131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Digital electronics essentials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153400"/>
            <a:ext cx="8520600" cy="21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Занятие 7. Теория надёжности. Монтаж.</a:t>
            </a:r>
            <a:br>
              <a:rPr lang="en-GB"/>
            </a:b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Теория надёжности. Отказ единичного компонента. Методика оценки по слабому звену + параллелизм. Зависимость от параметров эксплуатации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Принципиальная схема. Способы монтажа. Печатные платы. CAD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ТОЭ, физика, теория управления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Николай Крючков, Олег Уржумцев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Типы корпусов компонентов</a:t>
            </a:r>
            <a:endParaRPr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25" y="1121925"/>
            <a:ext cx="6146026" cy="395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Типы корпусов микросхем</a:t>
            </a:r>
            <a:endParaRPr/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6850" y="1448550"/>
            <a:ext cx="5715000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Типы корпусов микросхем: архаика</a:t>
            </a:r>
            <a:endParaRPr/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50" y="1230150"/>
            <a:ext cx="5391150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038" y="1017713"/>
            <a:ext cx="6105525" cy="21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Типы корпусов микросхем</a:t>
            </a:r>
            <a:endParaRPr/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SIP (single inline pack)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DIP (dual inline package)</a:t>
            </a: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6488" y="2835188"/>
            <a:ext cx="5400675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Теория надёжности</a:t>
            </a:r>
            <a:endParaRPr/>
          </a:p>
        </p:txBody>
      </p:sp>
      <p:sp>
        <p:nvSpPr>
          <p:cNvPr id="152" name="Google Shape;15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Основные причины отказов электронного оборудования - проблемы в точках соединений, внешнее воздействие (влага, излучение, питание и входные сигналы), отказы единичных компонентов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Компоненты и точки соединения имеют известную надёжность (вероятность отказа)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MTTF и ВБР</a:t>
            </a:r>
            <a:endParaRPr/>
          </a:p>
        </p:txBody>
      </p:sp>
      <p:sp>
        <p:nvSpPr>
          <p:cNvPr id="158" name="Google Shape;15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Mean Time To Failure (среднее время наработки на отказ): сколько (конечно, в среднем, поскольку подход вероятностный) прослужит изделие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Вероятность безотказной работы (ВБР) за определенный период (например, за год).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Вероятность поломки = 1 - ВБР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Вероятность отказа устройства</a:t>
            </a:r>
            <a:endParaRPr/>
          </a:p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Вероятность отказа зависит от структуры взаимодействий между компонентами</a:t>
            </a:r>
            <a:endParaRPr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88" y="2065813"/>
            <a:ext cx="20669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9225" y="2350575"/>
            <a:ext cx="2779198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1788" y="1941988"/>
            <a:ext cx="2295525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 txBox="1"/>
          <p:nvPr/>
        </p:nvSpPr>
        <p:spPr>
          <a:xfrm>
            <a:off x="0" y="3193275"/>
            <a:ext cx="3000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Р = Р</a:t>
            </a:r>
            <a:r>
              <a:rPr baseline="-25000" lang="en-GB" sz="1100">
                <a:solidFill>
                  <a:schemeClr val="dk1"/>
                </a:solidFill>
              </a:rPr>
              <a:t>1</a:t>
            </a:r>
            <a:r>
              <a:rPr lang="en-GB" sz="1100">
                <a:solidFill>
                  <a:schemeClr val="dk1"/>
                </a:solidFill>
              </a:rPr>
              <a:t>×Р</a:t>
            </a:r>
            <a:r>
              <a:rPr baseline="-25000" lang="en-GB" sz="1100">
                <a:solidFill>
                  <a:schemeClr val="dk1"/>
                </a:solidFill>
              </a:rPr>
              <a:t>2</a:t>
            </a:r>
            <a:r>
              <a:rPr lang="en-GB" sz="1100">
                <a:solidFill>
                  <a:schemeClr val="dk1"/>
                </a:solidFill>
              </a:rPr>
              <a:t>×Р</a:t>
            </a:r>
            <a:r>
              <a:rPr baseline="-25000" lang="en-GB" sz="1100">
                <a:solidFill>
                  <a:schemeClr val="dk1"/>
                </a:solidFill>
              </a:rPr>
              <a:t>3</a:t>
            </a:r>
            <a:r>
              <a:rPr lang="en-GB" sz="1100">
                <a:solidFill>
                  <a:schemeClr val="dk1"/>
                </a:solidFill>
              </a:rPr>
              <a:t>×...×Р</a:t>
            </a:r>
            <a:r>
              <a:rPr baseline="-25000" lang="en-GB" sz="1100">
                <a:solidFill>
                  <a:schemeClr val="dk1"/>
                </a:solidFill>
              </a:rPr>
              <a:t>n</a:t>
            </a:r>
            <a:r>
              <a:rPr lang="en-GB" sz="1100">
                <a:solidFill>
                  <a:schemeClr val="dk1"/>
                </a:solidFill>
              </a:rPr>
              <a:t> ==   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69" name="Google Shape;16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0213" y="3193275"/>
            <a:ext cx="466725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/>
          <p:nvPr/>
        </p:nvSpPr>
        <p:spPr>
          <a:xfrm>
            <a:off x="78025" y="3632000"/>
            <a:ext cx="3000000" cy="16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надежность (вероятность работоспособного состояния) простой системы, составленной из независимых по отказам, последовательно соединенных элементов, равна произведению надежностей ее элементов.</a:t>
            </a:r>
            <a:endParaRPr sz="1200"/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2713" y="2863475"/>
            <a:ext cx="847725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/>
        </p:nvSpPr>
        <p:spPr>
          <a:xfrm>
            <a:off x="4321250" y="2881925"/>
            <a:ext cx="137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Р = 1 - 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73" name="Google Shape;173;p28"/>
          <p:cNvSpPr txBox="1"/>
          <p:nvPr/>
        </p:nvSpPr>
        <p:spPr>
          <a:xfrm>
            <a:off x="3148200" y="3461175"/>
            <a:ext cx="3000000" cy="15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устройство работоспособно, если работоспособен элемент 1 или элемент 2, или элемент 3, или элементы 1 и 2, 1; и 3, 2; и 3, 1; и 2; и 3.</a:t>
            </a:r>
            <a:endParaRPr sz="1200"/>
          </a:p>
        </p:txBody>
      </p:sp>
      <p:sp>
        <p:nvSpPr>
          <p:cNvPr id="174" name="Google Shape;174;p28"/>
          <p:cNvSpPr txBox="1"/>
          <p:nvPr/>
        </p:nvSpPr>
        <p:spPr>
          <a:xfrm>
            <a:off x="6082125" y="3563650"/>
            <a:ext cx="30000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Пример реальной схемы взаимодействия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Вероятность отказа устройства</a:t>
            </a:r>
            <a:endParaRPr/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Точки отказа по убыванию вероятности: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Механические детали (двигатели, щётки)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Подвижные соединения (провода)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Нагревающиеся детали (ТЭНы, нагреватели, мощные чипы, лампы)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Разъёмные соединения (контакты, клеммники)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Нагреваемая изоляция неподвижных соединений (кабелей)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Механически нагруженные и “горячие” неразъёмные соединения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Нагреваемые детали (в первую очередь, конденсаторы)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Точки соединений (пайка, скрутка)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Пассивные детали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Платы и “холодная” изоляция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Развитие отказа</a:t>
            </a:r>
            <a:endParaRPr/>
          </a:p>
        </p:txBody>
      </p:sp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Чаще всего неработоспособность устройства происходит после цепи взаимосвязанных отказов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Отказ одного компонента может не ломать всё устройство, однако вывести его из режима (например, увеличить холостой нагрев, пульсации напряжения) и вызвать отказ других компонентов, уже фатальный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Пример с фильтрующим конденсатором и “гудящей” нагрузкой</a:t>
            </a:r>
            <a:br>
              <a:rPr lang="en-GB"/>
            </a:br>
            <a:r>
              <a:rPr lang="en-GB"/>
              <a:t>Пример с защитным диодом</a:t>
            </a:r>
            <a:br>
              <a:rPr lang="en-GB"/>
            </a:br>
            <a:r>
              <a:rPr lang="en-GB"/>
              <a:t>Пример с логическим отказом из-за высыхания переходного электролита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Полезные ссылки</a:t>
            </a:r>
            <a:endParaRPr/>
          </a:p>
        </p:txBody>
      </p:sp>
      <p:sp>
        <p:nvSpPr>
          <p:cNvPr id="192" name="Google Shape;19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https://habrahabr.ru/company/nerepetitor/blog/254893/</a:t>
            </a:r>
            <a:r>
              <a:rPr lang="en-GB"/>
              <a:t> - про MTTF и вероятности отказа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http://www.obzh.ru/nad/4-5.html</a:t>
            </a:r>
            <a:r>
              <a:rPr lang="en-GB"/>
              <a:t> - расчёт вероятности отказа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Монтаж компонентов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Расположение и связь между компонентами в пространстве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Подвиды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Навесной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На “точках”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На монтажных платах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Печатный (в одной плоскости)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С помощью пайки (на гетинаксе, стеклотекстолите)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На керамике с помощью запекания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Также решает задачу минимизации наводок (crosstalk), теплоотвода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Занятие 8. Датчики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Датчики. Фотодиод. Терморезисторы. Термопары. Тензорезисторы. Эффект магниторезистивности. Эффект Холла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MEMS – что такое, что внутри, как пользоваться. Микрозеркала. Микросопла. Нагреватели. Гироскопы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Датчики</a:t>
            </a:r>
            <a:endParaRPr/>
          </a:p>
        </p:txBody>
      </p:sp>
      <p:sp>
        <p:nvSpPr>
          <p:cNvPr id="204" name="Google Shape;20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Компоненты могут изменять свои номиналы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Обычно это нежелательно, но можно использовать на пользу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Использование делителя напряжения</a:t>
            </a:r>
            <a:endParaRPr/>
          </a:p>
        </p:txBody>
      </p:sp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100">
                <a:solidFill>
                  <a:schemeClr val="dk1"/>
                </a:solidFill>
              </a:rPr>
              <a:t>https://habr.com/ru/post/441514/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 sz="1100">
                <a:solidFill>
                  <a:schemeClr val="dk1"/>
                </a:solidFill>
              </a:rPr>
              <a:t>Врача спрашивают: «полезнее для здоровья спать головой на запад или ногами на запад?», отвечает: «полезнее всего для здоровья спать целиком на Западе».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</a:rPr>
              <a:t>1 правило:</a:t>
            </a:r>
            <a:r>
              <a:rPr lang="en-GB" sz="1100">
                <a:solidFill>
                  <a:schemeClr val="dk1"/>
                </a:solidFill>
              </a:rPr>
              <a:t> Если изменение сопротивление незначительно, то постоянное сопротивление должно быть примерно равным среднему изменяющемуся. Но и изменение напряжения будет ничтожно. Используй лучше мостовую схему.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</a:rPr>
              <a:t>2 правило:</a:t>
            </a:r>
            <a:r>
              <a:rPr lang="en-GB" sz="1100">
                <a:solidFill>
                  <a:schemeClr val="dk1"/>
                </a:solidFill>
              </a:rPr>
              <a:t> Если сопротивление изменяется в разы, то постоянное сопротивление должно быть меньше максимально возможного у изменяемого.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</a:rPr>
              <a:t>3 правило:</a:t>
            </a:r>
            <a:r>
              <a:rPr lang="en-GB" sz="1100">
                <a:solidFill>
                  <a:schemeClr val="dk1"/>
                </a:solidFill>
              </a:rPr>
              <a:t> Чем больше изменяется сопротивление в изменяемом резисторе, тем меньше должно быть сопротивление постоянного относительно максимума изменяемого.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i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Резисторы</a:t>
            </a:r>
            <a:endParaRPr/>
          </a:p>
        </p:txBody>
      </p:sp>
      <p:sp>
        <p:nvSpPr>
          <p:cNvPr id="216" name="Google Shape;21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Переменные и подстроечные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Управляемые температурой (термисторы) - NTC и PTC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Управляемые напряжением (варисторы)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Зависящие от освещённости (фоторезисторы)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Зависящие от механического воздействия (тензорезисторы)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Переменные резисторы		Варисторы</a:t>
            </a:r>
            <a:endParaRPr/>
          </a:p>
        </p:txBody>
      </p:sp>
      <p:sp>
        <p:nvSpPr>
          <p:cNvPr id="222" name="Google Shape;222;p36"/>
          <p:cNvSpPr txBox="1"/>
          <p:nvPr>
            <p:ph idx="1" type="body"/>
          </p:nvPr>
        </p:nvSpPr>
        <p:spPr>
          <a:xfrm>
            <a:off x="4609350" y="1152475"/>
            <a:ext cx="422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Резко уменьшает своё 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сопротивление с миллиардов до десятков Ом при увеличении приложенного к нему напряжения выше пороговой величины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Вольт-амперная 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характеристика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варистора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23" name="Google Shape;2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2088" y="262413"/>
            <a:ext cx="2009775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8900" y="2244425"/>
            <a:ext cx="2095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6"/>
          <p:cNvSpPr txBox="1"/>
          <p:nvPr>
            <p:ph idx="1" type="body"/>
          </p:nvPr>
        </p:nvSpPr>
        <p:spPr>
          <a:xfrm>
            <a:off x="342150" y="1152475"/>
            <a:ext cx="422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Служат для регулировки электрических параметров схемы при настройке и эксплуатации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Могут иметь весьма низкий класс точности (10-20%)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150" y="2099263"/>
            <a:ext cx="95250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7300" y="2047588"/>
            <a:ext cx="95250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0346" y="3679475"/>
            <a:ext cx="1220750" cy="142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1103" y="3713675"/>
            <a:ext cx="1631685" cy="142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175" y="1017725"/>
            <a:ext cx="2348325" cy="23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Фоторезистор				Термистор</a:t>
            </a:r>
            <a:endParaRPr/>
          </a:p>
        </p:txBody>
      </p:sp>
      <p:sp>
        <p:nvSpPr>
          <p:cNvPr id="236" name="Google Shape;236;p37"/>
          <p:cNvSpPr txBox="1"/>
          <p:nvPr>
            <p:ph idx="1" type="body"/>
          </p:nvPr>
        </p:nvSpPr>
        <p:spPr>
          <a:xfrm>
            <a:off x="4669350" y="1152475"/>
            <a:ext cx="416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NTC (negative thermal coefficient)</a:t>
            </a:r>
            <a:br>
              <a:rPr lang="en-GB"/>
            </a:br>
            <a:r>
              <a:rPr lang="en-GB"/>
              <a:t>Используются как </a:t>
            </a:r>
            <a:br>
              <a:rPr lang="en-GB"/>
            </a:br>
            <a:r>
              <a:rPr lang="en-GB"/>
              <a:t>  датчики температуры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PTC (positive thermal coefficient)</a:t>
            </a:r>
            <a:br>
              <a:rPr lang="en-GB"/>
            </a:br>
            <a:r>
              <a:rPr lang="en-GB"/>
              <a:t>Часто используются для ограничения (стабилизации) тока через нагрузку</a:t>
            </a:r>
            <a:endParaRPr/>
          </a:p>
        </p:txBody>
      </p:sp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280300" y="1152475"/>
            <a:ext cx="413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Используются как недорогие датчики освещённости</a:t>
            </a:r>
            <a:endParaRPr/>
          </a:p>
        </p:txBody>
      </p:sp>
      <p:pic>
        <p:nvPicPr>
          <p:cNvPr id="238" name="Google Shape;2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500" y="2230550"/>
            <a:ext cx="81765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500" y="2645900"/>
            <a:ext cx="3418627" cy="19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0100" y="1660123"/>
            <a:ext cx="1845525" cy="12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Тензорезистор</a:t>
            </a:r>
            <a:endParaRPr/>
          </a:p>
        </p:txBody>
      </p:sp>
      <p:sp>
        <p:nvSpPr>
          <p:cNvPr id="246" name="Google Shape;246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Изменяют сопротивление при </a:t>
            </a:r>
            <a:br>
              <a:rPr lang="en-GB"/>
            </a:br>
            <a:r>
              <a:rPr lang="en-GB"/>
              <a:t>механическом воздействии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Крайне нестабильны (температура, </a:t>
            </a:r>
            <a:br>
              <a:rPr lang="en-GB"/>
            </a:br>
            <a:r>
              <a:rPr lang="en-GB"/>
              <a:t>старение)</a:t>
            </a:r>
            <a:endParaRPr/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2850" y="-24025"/>
            <a:ext cx="3089500" cy="30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2725" y="3306150"/>
            <a:ext cx="19050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Конденсаторы переменной ёмкости</a:t>
            </a:r>
            <a:endParaRPr/>
          </a:p>
        </p:txBody>
      </p:sp>
      <p:sp>
        <p:nvSpPr>
          <p:cNvPr id="254" name="Google Shape;254;p39"/>
          <p:cNvSpPr txBox="1"/>
          <p:nvPr>
            <p:ph idx="1" type="body"/>
          </p:nvPr>
        </p:nvSpPr>
        <p:spPr>
          <a:xfrm>
            <a:off x="311700" y="1152475"/>
            <a:ext cx="395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Используются для регулировки параметров колебательных контуров (приёмники, генераторы)</a:t>
            </a:r>
            <a:endParaRPr/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3276" y="1152475"/>
            <a:ext cx="4516775" cy="356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825" y="2441300"/>
            <a:ext cx="3164625" cy="256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0275" y="3187345"/>
            <a:ext cx="4001949" cy="23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Варикап</a:t>
            </a:r>
            <a:endParaRPr/>
          </a:p>
        </p:txBody>
      </p:sp>
      <p:sp>
        <p:nvSpPr>
          <p:cNvPr id="263" name="Google Shape;263;p40"/>
          <p:cNvSpPr txBox="1"/>
          <p:nvPr>
            <p:ph idx="1" type="body"/>
          </p:nvPr>
        </p:nvSpPr>
        <p:spPr>
          <a:xfrm>
            <a:off x="311700" y="1152475"/>
            <a:ext cx="435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Диод в обратном включении (закрытый) - p-n переход имеет ёмкость, изменяющуюся при изменении запирающего напряжения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Используются для управления параметрами колебательного контура без механических элементов</a:t>
            </a:r>
            <a:endParaRPr/>
          </a:p>
        </p:txBody>
      </p:sp>
      <p:pic>
        <p:nvPicPr>
          <p:cNvPr id="264" name="Google Shape;26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925" y="347875"/>
            <a:ext cx="4175700" cy="17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0"/>
          <p:cNvPicPr preferRelativeResize="0"/>
          <p:nvPr/>
        </p:nvPicPr>
        <p:blipFill rotWithShape="1">
          <a:blip r:embed="rId5">
            <a:alphaModFix/>
          </a:blip>
          <a:srcRect b="10023" l="6751" r="0" t="0"/>
          <a:stretch/>
        </p:blipFill>
        <p:spPr>
          <a:xfrm>
            <a:off x="6601925" y="1696525"/>
            <a:ext cx="2519900" cy="243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Магниторезистор. Эффект Холла</a:t>
            </a:r>
            <a:endParaRPr/>
          </a:p>
        </p:txBody>
      </p:sp>
      <p:sp>
        <p:nvSpPr>
          <p:cNvPr id="271" name="Google Shape;271;p41"/>
          <p:cNvSpPr txBox="1"/>
          <p:nvPr>
            <p:ph idx="1" type="body"/>
          </p:nvPr>
        </p:nvSpPr>
        <p:spPr>
          <a:xfrm>
            <a:off x="311700" y="1152475"/>
            <a:ext cx="554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Э</a:t>
            </a:r>
            <a:r>
              <a:rPr lang="en-GB"/>
              <a:t>ффект Гаусса: возрастание сопротивления</a:t>
            </a:r>
            <a:r>
              <a:rPr lang="en-GB"/>
              <a:t> проводника (или полупровод­ника) при помещении его в магнитное поле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Эффект Холла: возникновение ЭДС в пластине полупроводника, по которому протекает ток,при помещении в магнитное поле</a:t>
            </a:r>
            <a:endParaRPr/>
          </a:p>
        </p:txBody>
      </p:sp>
      <p:pic>
        <p:nvPicPr>
          <p:cNvPr id="272" name="Google Shape;27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0475" y="445025"/>
            <a:ext cx="1771650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7396" y="3079100"/>
            <a:ext cx="4336600" cy="20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Точечный монтаж (point-to-point, PTP)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Исторически первый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Оптимален для крупных компонентов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Минимизирует наводки (минимум параллельно</a:t>
            </a:r>
            <a:br>
              <a:rPr lang="en-GB"/>
            </a:br>
            <a:r>
              <a:rPr lang="en-GB"/>
              <a:t>идущих проводов)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Сложен (исключительно ручная работа)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Допускает только работу с выводными компонентами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Механически прочен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Отлично работает на низких частотах, умеренно применим до 100-200 МГц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7925" y="1119900"/>
            <a:ext cx="3333750" cy="24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Датчики Холла</a:t>
            </a:r>
            <a:endParaRPr/>
          </a:p>
        </p:txBody>
      </p:sp>
      <p:sp>
        <p:nvSpPr>
          <p:cNvPr id="279" name="Google Shape;279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Могут иметь аналоговый (абсолютное напряжение от 0 до UПИТ, пропорциональное напряжённости магнитного поля), цифровой (пороговый) либо выход на шину. Срабатывают от любого (униполярные) либо поля определённой направленности (биполярные)</a:t>
            </a:r>
            <a:endParaRPr/>
          </a:p>
        </p:txBody>
      </p:sp>
      <p:pic>
        <p:nvPicPr>
          <p:cNvPr id="280" name="Google Shape;28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8825" y="2207250"/>
            <a:ext cx="2541950" cy="293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825" y="2495700"/>
            <a:ext cx="4707200" cy="26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2"/>
          <p:cNvSpPr txBox="1"/>
          <p:nvPr/>
        </p:nvSpPr>
        <p:spPr>
          <a:xfrm>
            <a:off x="-28200" y="4541925"/>
            <a:ext cx="1170300" cy="53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FF"/>
                </a:highlight>
              </a:rPr>
              <a:t>        </a:t>
            </a: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Термопара (thermocouple)</a:t>
            </a:r>
            <a:endParaRPr/>
          </a:p>
        </p:txBody>
      </p:sp>
      <p:sp>
        <p:nvSpPr>
          <p:cNvPr id="288" name="Google Shape;288;p43"/>
          <p:cNvSpPr txBox="1"/>
          <p:nvPr>
            <p:ph idx="1" type="body"/>
          </p:nvPr>
        </p:nvSpPr>
        <p:spPr>
          <a:xfrm>
            <a:off x="311700" y="1152475"/>
            <a:ext cx="509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Не путать с терморезистором!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Когда</a:t>
            </a:r>
            <a:r>
              <a:rPr lang="en-GB"/>
              <a:t> проводник подвергается воздействию t, его сопротивление и напряжение изменяется — это называется термоэлектрический эффект или эффект Зеебека. Попытка измерить это напряжение обязательно включает подключение другого проводника к «горячему» концу термопары. Вдоль площади соединения создаётся разность потенциалов (напряжение), зависящая от пары металлов.</a:t>
            </a:r>
            <a:endParaRPr/>
          </a:p>
        </p:txBody>
      </p:sp>
      <p:sp>
        <p:nvSpPr>
          <p:cNvPr id="289" name="Google Shape;289;p43"/>
          <p:cNvSpPr txBox="1"/>
          <p:nvPr/>
        </p:nvSpPr>
        <p:spPr>
          <a:xfrm>
            <a:off x="5832300" y="3353575"/>
            <a:ext cx="3000000" cy="17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Пример - бытовая термопара типа К, средняя по чувствительности (41 мкВ/С)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Чувствительность - </a:t>
            </a:r>
            <a:r>
              <a:rPr lang="en-GB"/>
              <a:t>1..70 микровольт на градус Цельсия (мкВ / ° C)</a:t>
            </a:r>
            <a:endParaRPr/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900" y="569950"/>
            <a:ext cx="3301021" cy="26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Популярные типы термопар</a:t>
            </a:r>
            <a:endParaRPr/>
          </a:p>
        </p:txBody>
      </p:sp>
      <p:sp>
        <p:nvSpPr>
          <p:cNvPr id="296" name="Google Shape;29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Тип E: сплав хромель – константан. Высокая производительность (68 мкВ / ° C), немагнитный. Диапазон температур составляет от -50 ° С до +740 ° С.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Тип J: железо – константан. От -40 ° C до +750 ° C, около 50 мкВ / ° С.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Тип K: хромель-алюминий. наиболее распространены. Около 41 мкВ / ° C. -200 ° С до 1350 ° C / -330 ° F до +2460 ° F.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Тип M: (Ni / Mo 82% / 18% — Ni / Co 99,2% / 0,8%, по весу) используется в вакуумных печах. Максимальная температура составляет до 1400 ° С.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Тип N: Никросил-нисил, -270 ° C и 1300 ° C, стабильны, стойки к окислению. Чувствительность около 39 мкВ / °С.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Пьезоэлемент</a:t>
            </a:r>
            <a:endParaRPr/>
          </a:p>
        </p:txBody>
      </p:sp>
      <p:sp>
        <p:nvSpPr>
          <p:cNvPr id="302" name="Google Shape;302;p45"/>
          <p:cNvSpPr txBox="1"/>
          <p:nvPr>
            <p:ph idx="1" type="body"/>
          </p:nvPr>
        </p:nvSpPr>
        <p:spPr>
          <a:xfrm>
            <a:off x="311700" y="1152475"/>
            <a:ext cx="372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Ряд веществ (в основном, керамик) обладает эффектор деформации при приложении напряжения (без протекания тока). Пьезоэффект работает в обе стороны.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На этом эффекте работают микрофоны, излучатели и резонаторы</a:t>
            </a:r>
            <a:endParaRPr/>
          </a:p>
        </p:txBody>
      </p:sp>
      <p:pic>
        <p:nvPicPr>
          <p:cNvPr id="303" name="Google Shape;30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3025" y="0"/>
            <a:ext cx="3820976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4963" y="3384488"/>
            <a:ext cx="29241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1400" y="3089575"/>
            <a:ext cx="2190750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Измерительный мост</a:t>
            </a:r>
            <a:endParaRPr/>
          </a:p>
        </p:txBody>
      </p:sp>
      <p:sp>
        <p:nvSpPr>
          <p:cNvPr id="311" name="Google Shape;311;p46"/>
          <p:cNvSpPr txBox="1"/>
          <p:nvPr>
            <p:ph idx="1" type="body"/>
          </p:nvPr>
        </p:nvSpPr>
        <p:spPr>
          <a:xfrm>
            <a:off x="311700" y="1152475"/>
            <a:ext cx="634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Изменение единственного элемента подвержено флуктуациям (тепловым, электрическим).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Для компенсации можно использовать опорные элементы (аналогичные элементы, на которые не действует измеряемая величина)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Делитель из двух измеряющих элементов позволяет избежать флуктуации параметров, но не флуктуации U</a:t>
            </a:r>
            <a:r>
              <a:rPr baseline="-25000" lang="en-GB"/>
              <a:t>ПИТ</a:t>
            </a:r>
            <a:endParaRPr baseline="-25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700"/>
              <a:t>Измерительный мост также гасит флуктуации </a:t>
            </a:r>
            <a:r>
              <a:rPr lang="en-GB"/>
              <a:t>U</a:t>
            </a:r>
            <a:r>
              <a:rPr baseline="-25000" lang="en-GB"/>
              <a:t>ПИТ</a:t>
            </a:r>
            <a:r>
              <a:rPr lang="en-GB" sz="1700"/>
              <a:t>, но выходное напряжение</a:t>
            </a:r>
            <a:r>
              <a:rPr lang="en-GB"/>
              <a:t>U</a:t>
            </a:r>
            <a:r>
              <a:rPr baseline="-25000" lang="en-GB"/>
              <a:t>OUТ</a:t>
            </a:r>
            <a:r>
              <a:rPr lang="en-GB" sz="1700"/>
              <a:t> пропорционально </a:t>
            </a:r>
            <a:r>
              <a:rPr lang="en-GB"/>
              <a:t>U</a:t>
            </a:r>
            <a:r>
              <a:rPr baseline="-25000" lang="en-GB"/>
              <a:t>ПИТ</a:t>
            </a:r>
            <a:endParaRPr sz="1700"/>
          </a:p>
        </p:txBody>
      </p:sp>
      <p:pic>
        <p:nvPicPr>
          <p:cNvPr id="312" name="Google Shape;3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8713" y="2382063"/>
            <a:ext cx="1876425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9688" y="379250"/>
            <a:ext cx="17145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Микросхемы датчиков</a:t>
            </a:r>
            <a:endParaRPr/>
          </a:p>
        </p:txBody>
      </p:sp>
      <p:sp>
        <p:nvSpPr>
          <p:cNvPr id="319" name="Google Shape;319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Термодатчики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Датчики Холла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Более сложные ИМС (например, с АЦП и управлением по шине)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MEMS - microelectromechanical system</a:t>
            </a:r>
            <a:endParaRPr/>
          </a:p>
        </p:txBody>
      </p:sp>
      <p:sp>
        <p:nvSpPr>
          <p:cNvPr id="325" name="Google Shape;325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Микроэлектромеханические системы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Датчики:  ускорение, вращение, наклон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Акустические компоненты: микрофоны, излучатели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Микрозеркала (DLP)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Нагреватели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Сопла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MEMS-датчики</a:t>
            </a:r>
            <a:endParaRPr/>
          </a:p>
        </p:txBody>
      </p:sp>
      <p:sp>
        <p:nvSpPr>
          <p:cNvPr id="331" name="Google Shape;331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Используют пьезорезистивный эффект либо изменение ёмкости при деформации</a:t>
            </a:r>
            <a:endParaRPr/>
          </a:p>
        </p:txBody>
      </p:sp>
      <p:pic>
        <p:nvPicPr>
          <p:cNvPr id="332" name="Google Shape;33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550" y="1676125"/>
            <a:ext cx="352425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645" y="2228025"/>
            <a:ext cx="3976651" cy="244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9"/>
          <p:cNvSpPr txBox="1"/>
          <p:nvPr/>
        </p:nvSpPr>
        <p:spPr>
          <a:xfrm>
            <a:off x="3138925" y="4037775"/>
            <a:ext cx="1332300" cy="53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FF"/>
                </a:highlight>
              </a:rPr>
              <a:t>        </a:t>
            </a: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MEMS-нагреватели</a:t>
            </a:r>
            <a:endParaRPr/>
          </a:p>
        </p:txBody>
      </p:sp>
      <p:sp>
        <p:nvSpPr>
          <p:cNvPr id="340" name="Google Shape;340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Сопла струйных принтеров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Головки термопринтеров</a:t>
            </a:r>
            <a:endParaRPr/>
          </a:p>
        </p:txBody>
      </p:sp>
      <p:pic>
        <p:nvPicPr>
          <p:cNvPr id="341" name="Google Shape;34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225" y="161000"/>
            <a:ext cx="4948778" cy="260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124" y="3102675"/>
            <a:ext cx="2562750" cy="20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4800" y="3074875"/>
            <a:ext cx="2721101" cy="204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Полезные ссылки</a:t>
            </a:r>
            <a:endParaRPr/>
          </a:p>
        </p:txBody>
      </p:sp>
      <p:sp>
        <p:nvSpPr>
          <p:cNvPr id="349" name="Google Shape;349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http://www.nehudlit.ru/books/detail7863.html</a:t>
            </a:r>
            <a:r>
              <a:rPr lang="en-GB"/>
              <a:t> - магниторезисторы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https://studopedia.ru/1_102871_fizicheskie-osnovi-raboti-magnitorezistorov.html</a:t>
            </a:r>
            <a:r>
              <a:rPr lang="en-GB"/>
              <a:t> - эффект Холла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Монтаж на монтажных панелях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439025"/>
            <a:ext cx="8520600" cy="31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Развитие идеи PTP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Позволяет ставить </a:t>
            </a:r>
            <a:br>
              <a:rPr lang="en-GB"/>
            </a:br>
            <a:r>
              <a:rPr lang="en-GB"/>
              <a:t>малогабаритные детали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Упрощает отладку и разводку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Механическая прочность зависит от прочности панелей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Частотные свойства ниже PTP - годится, в основном, для НЧ (ниже 1 МГц)</a:t>
            </a:r>
            <a:br>
              <a:rPr lang="en-GB"/>
            </a:b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0225" y="1126396"/>
            <a:ext cx="5293774" cy="213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Занятие 9. Актуаторы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Двигатели - коллекторный, асинхронный. Схемы включения и реверсирования. Инверторы (BLDC driver, ESC).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Нагреватели. Источники света, звука.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Практикум. Сборка схемы для реверсирования  двигателя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Коллекторный (DC) двигатель</a:t>
            </a:r>
            <a:endParaRPr/>
          </a:p>
        </p:txBody>
      </p:sp>
      <p:sp>
        <p:nvSpPr>
          <p:cNvPr id="361" name="Google Shape;361;p53"/>
          <p:cNvSpPr txBox="1"/>
          <p:nvPr>
            <p:ph idx="1" type="body"/>
          </p:nvPr>
        </p:nvSpPr>
        <p:spPr>
          <a:xfrm>
            <a:off x="311700" y="1152475"/>
            <a:ext cx="365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2222"/>
                </a:solidFill>
                <a:highlight>
                  <a:srgbClr val="FFFFFF"/>
                </a:highlight>
              </a:rPr>
              <a:t>В КД данный элемент конструкции используется для переключения обмоток и в качестве датчика, позволяющего определить положение якоря (ротора).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362" name="Google Shape;36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675" y="1116613"/>
            <a:ext cx="5069949" cy="34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3436" y="1152473"/>
            <a:ext cx="6280438" cy="32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Бесколлекторный (синхронный) двигатель</a:t>
            </a:r>
            <a:endParaRPr/>
          </a:p>
        </p:txBody>
      </p:sp>
      <p:sp>
        <p:nvSpPr>
          <p:cNvPr id="375" name="Google Shape;375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Шаговый двигатель</a:t>
            </a:r>
            <a:endParaRPr/>
          </a:p>
        </p:txBody>
      </p:sp>
      <p:sp>
        <p:nvSpPr>
          <p:cNvPr id="381" name="Google Shape;381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Полезные ссылки</a:t>
            </a:r>
            <a:endParaRPr/>
          </a:p>
        </p:txBody>
      </p:sp>
      <p:sp>
        <p:nvSpPr>
          <p:cNvPr id="387" name="Google Shape;387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3"/>
              </a:rPr>
              <a:t>https://www.asutpp.ru/kollektornyj-dvigatel.html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4"/>
              </a:rPr>
              <a:t>https://www.asutpp.ru/chto-takoe-beskollektornyj-dvigatel-postoyannogo-toka-i-ego-princip-raboty.html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Занятие 10. Прикладные схемы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Краткая теория управления. Обратная связь. </a:t>
            </a:r>
            <a:br>
              <a:rPr lang="en-GB" sz="1100">
                <a:solidFill>
                  <a:schemeClr val="dk1"/>
                </a:solidFill>
              </a:rPr>
            </a:br>
            <a:r>
              <a:rPr lang="en-GB" sz="1100">
                <a:solidFill>
                  <a:schemeClr val="dk1"/>
                </a:solidFill>
              </a:rPr>
              <a:t>Операционный  усилитель для автоматизации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Генераторы - мультивибратор, блокинг. Таймер 555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Система с обратной связью</a:t>
            </a:r>
            <a:endParaRPr/>
          </a:p>
        </p:txBody>
      </p:sp>
      <p:sp>
        <p:nvSpPr>
          <p:cNvPr id="399" name="Google Shape;399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Колебатеьлный контур</a:t>
            </a:r>
            <a:endParaRPr/>
          </a:p>
        </p:txBody>
      </p:sp>
      <p:sp>
        <p:nvSpPr>
          <p:cNvPr id="405" name="Google Shape;405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DC-двигатель. Реверсирование</a:t>
            </a:r>
            <a:endParaRPr/>
          </a:p>
        </p:txBody>
      </p:sp>
      <p:sp>
        <p:nvSpPr>
          <p:cNvPr id="411" name="Google Shape;411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150" y="1152475"/>
            <a:ext cx="3676650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Монтаж на печатных платах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577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Позволяет монтировать любые компоненты</a:t>
            </a:r>
            <a:br>
              <a:rPr lang="en-GB"/>
            </a:br>
            <a:r>
              <a:rPr lang="en-GB"/>
              <a:t>(DIP, SMD, выводные, сложные)</a:t>
            </a:r>
            <a:br>
              <a:rPr lang="en-GB"/>
            </a:br>
            <a:br>
              <a:rPr lang="en-GB"/>
            </a:br>
            <a:r>
              <a:rPr lang="en-GB"/>
              <a:t>Имеет удовлетворительную прочность (в применениях с механическими нагрузками </a:t>
            </a:r>
            <a:br>
              <a:rPr lang="en-GB"/>
            </a:br>
            <a:r>
              <a:rPr lang="en-GB"/>
              <a:t>требует проектирования подпорок, </a:t>
            </a:r>
            <a:br>
              <a:rPr lang="en-GB"/>
            </a:br>
            <a:r>
              <a:rPr lang="en-GB"/>
              <a:t>применения защитного лака)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Позволяет автоматизировать процесс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Ограниченно пригоден для отладки</a:t>
            </a:r>
            <a:br>
              <a:rPr lang="en-GB"/>
            </a:br>
            <a:r>
              <a:rPr lang="en-GB"/>
              <a:t>(плату допускается перепаивать несколько раз)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0800" y="2100"/>
            <a:ext cx="3791250" cy="16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0425" y="3419600"/>
            <a:ext cx="3059926" cy="1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5">
            <a:alphaModFix/>
          </a:blip>
          <a:srcRect b="15032" l="6947" r="13377" t="27549"/>
          <a:stretch/>
        </p:blipFill>
        <p:spPr>
          <a:xfrm>
            <a:off x="5496641" y="1637075"/>
            <a:ext cx="3617434" cy="1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Термостат на операционном усилителе</a:t>
            </a:r>
            <a:endParaRPr/>
          </a:p>
        </p:txBody>
      </p:sp>
      <p:sp>
        <p:nvSpPr>
          <p:cNvPr id="418" name="Google Shape;418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775" y="1679588"/>
            <a:ext cx="6115050" cy="25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Термостат. Монтажная схема</a:t>
            </a:r>
            <a:endParaRPr/>
          </a:p>
        </p:txBody>
      </p:sp>
      <p:sp>
        <p:nvSpPr>
          <p:cNvPr id="425" name="Google Shape;425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ШИМ-Генератор на NE555: от мигания до писка</a:t>
            </a:r>
            <a:endParaRPr/>
          </a:p>
        </p:txBody>
      </p:sp>
      <p:sp>
        <p:nvSpPr>
          <p:cNvPr id="431" name="Google Shape;431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2" name="Google Shape;432;p64"/>
          <p:cNvPicPr preferRelativeResize="0"/>
          <p:nvPr/>
        </p:nvPicPr>
        <p:blipFill rotWithShape="1">
          <a:blip r:embed="rId3">
            <a:alphaModFix/>
          </a:blip>
          <a:srcRect b="10879" l="26938" r="5934" t="22741"/>
          <a:stretch/>
        </p:blipFill>
        <p:spPr>
          <a:xfrm>
            <a:off x="2463050" y="1302075"/>
            <a:ext cx="6137998" cy="309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NE555: монтажная схема</a:t>
            </a:r>
            <a:endParaRPr/>
          </a:p>
        </p:txBody>
      </p:sp>
      <p:sp>
        <p:nvSpPr>
          <p:cNvPr id="438" name="Google Shape;438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NE555: миниатюризация</a:t>
            </a:r>
            <a:endParaRPr/>
          </a:p>
        </p:txBody>
      </p:sp>
      <p:sp>
        <p:nvSpPr>
          <p:cNvPr id="444" name="Google Shape;444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Двухкаскадный усилитель тока</a:t>
            </a:r>
            <a:endParaRPr/>
          </a:p>
        </p:txBody>
      </p:sp>
      <p:sp>
        <p:nvSpPr>
          <p:cNvPr id="450" name="Google Shape;450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Тринистор: управление нагрузкой на переменном токе</a:t>
            </a:r>
            <a:endParaRPr/>
          </a:p>
        </p:txBody>
      </p:sp>
      <p:sp>
        <p:nvSpPr>
          <p:cNvPr id="456" name="Google Shape;456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Занятие 11. Микроконтроллеры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Устройство МК. История разработки.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Микроконтроллеры</a:t>
            </a:r>
            <a:endParaRPr/>
          </a:p>
        </p:txBody>
      </p:sp>
      <p:sp>
        <p:nvSpPr>
          <p:cNvPr id="468" name="Google Shape;468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Занятие 1. История МК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Полезные ссылки</a:t>
            </a:r>
            <a:endParaRPr/>
          </a:p>
        </p:txBody>
      </p:sp>
      <p:sp>
        <p:nvSpPr>
          <p:cNvPr id="474" name="Google Shape;474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http://www.chipnews.ru/html.cgi/arhiv/99_09/stat_2.htm</a:t>
            </a:r>
            <a:r>
              <a:rPr lang="en-GB"/>
              <a:t> - обзор Microchip, Atmel, Scenix от 2001 года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http://www.chipnews.ru/html.cgi/arhiv/00_01/stat-3.htm</a:t>
            </a:r>
            <a:r>
              <a:rPr lang="en-GB"/>
              <a:t> - старые ST, NS, TI, Zilog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http://housea.ru/index.php/micro/14906</a:t>
            </a:r>
            <a:r>
              <a:rPr lang="en-GB"/>
              <a:t> - старые 16-битные Hitachi, Mitsubishi, Motorola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Макетная плата</a:t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Удобна для прототипирования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Соединения выполняются руками</a:t>
            </a:r>
            <a:br>
              <a:rPr lang="en-GB"/>
            </a:br>
            <a:r>
              <a:rPr lang="en-GB"/>
              <a:t>с помощью проводов</a:t>
            </a:r>
            <a:br>
              <a:rPr lang="en-GB"/>
            </a:br>
            <a:r>
              <a:rPr lang="en-GB"/>
              <a:t>Бывают под SMD</a:t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479" y="-84025"/>
            <a:ext cx="3553776" cy="299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5800" y="1800213"/>
            <a:ext cx="2990850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63375"/>
            <a:ext cx="4886924" cy="24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Breadboard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Удобны для быстрого прототипирования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Не годятся для ВЧ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Все столбцы соединены вертикально, шины питания горизонтально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475" y="2637013"/>
            <a:ext cx="6667500" cy="24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 rotWithShape="1">
          <a:blip r:embed="rId3">
            <a:alphaModFix/>
          </a:blip>
          <a:srcRect b="11227" l="13689" r="8971" t="11552"/>
          <a:stretch/>
        </p:blipFill>
        <p:spPr>
          <a:xfrm>
            <a:off x="6112776" y="1910187"/>
            <a:ext cx="3003126" cy="199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4">
            <a:alphaModFix/>
          </a:blip>
          <a:srcRect b="17358" l="0" r="0" t="5629"/>
          <a:stretch/>
        </p:blipFill>
        <p:spPr>
          <a:xfrm>
            <a:off x="6112775" y="20250"/>
            <a:ext cx="2897350" cy="16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Типы корпусов компонентов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Планарные (монтаж на плате без отверстий)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Выводные (монтаж в отверстия)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С гибкими выводами </a:t>
            </a:r>
            <a:br>
              <a:rPr lang="en-GB"/>
            </a:br>
            <a:r>
              <a:rPr lang="en-GB"/>
              <a:t>(требуют дополнительного крепления)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838" y="308695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2275" y="3086950"/>
            <a:ext cx="2789373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Выводные компоненты</a:t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903" y="1124797"/>
            <a:ext cx="6045949" cy="213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