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133"/>
  </p:notesMasterIdLst>
  <p:sldIdLst>
    <p:sldId id="256" r:id="rId2"/>
    <p:sldId id="257" r:id="rId3"/>
    <p:sldId id="259" r:id="rId4"/>
    <p:sldId id="275" r:id="rId5"/>
    <p:sldId id="274" r:id="rId6"/>
    <p:sldId id="260" r:id="rId7"/>
    <p:sldId id="279" r:id="rId8"/>
    <p:sldId id="280" r:id="rId9"/>
    <p:sldId id="261" r:id="rId10"/>
    <p:sldId id="262" r:id="rId11"/>
    <p:sldId id="290" r:id="rId12"/>
    <p:sldId id="291" r:id="rId13"/>
    <p:sldId id="292" r:id="rId14"/>
    <p:sldId id="293" r:id="rId15"/>
    <p:sldId id="271" r:id="rId16"/>
    <p:sldId id="258" r:id="rId17"/>
    <p:sldId id="282" r:id="rId18"/>
    <p:sldId id="289" r:id="rId19"/>
    <p:sldId id="317" r:id="rId20"/>
    <p:sldId id="283" r:id="rId21"/>
    <p:sldId id="318" r:id="rId22"/>
    <p:sldId id="294" r:id="rId23"/>
    <p:sldId id="297" r:id="rId24"/>
    <p:sldId id="296" r:id="rId25"/>
    <p:sldId id="302" r:id="rId26"/>
    <p:sldId id="295" r:id="rId27"/>
    <p:sldId id="284" r:id="rId28"/>
    <p:sldId id="285" r:id="rId29"/>
    <p:sldId id="329" r:id="rId30"/>
    <p:sldId id="330" r:id="rId31"/>
    <p:sldId id="331" r:id="rId32"/>
    <p:sldId id="332" r:id="rId33"/>
    <p:sldId id="287" r:id="rId34"/>
    <p:sldId id="303" r:id="rId35"/>
    <p:sldId id="304" r:id="rId36"/>
    <p:sldId id="305" r:id="rId37"/>
    <p:sldId id="306" r:id="rId38"/>
    <p:sldId id="307" r:id="rId39"/>
    <p:sldId id="308" r:id="rId40"/>
    <p:sldId id="309" r:id="rId41"/>
    <p:sldId id="310" r:id="rId42"/>
    <p:sldId id="311" r:id="rId43"/>
    <p:sldId id="315" r:id="rId44"/>
    <p:sldId id="312" r:id="rId45"/>
    <p:sldId id="313" r:id="rId46"/>
    <p:sldId id="314" r:id="rId47"/>
    <p:sldId id="266" r:id="rId48"/>
    <p:sldId id="341" r:id="rId49"/>
    <p:sldId id="342" r:id="rId50"/>
    <p:sldId id="268" r:id="rId51"/>
    <p:sldId id="343" r:id="rId52"/>
    <p:sldId id="344" r:id="rId53"/>
    <p:sldId id="345" r:id="rId54"/>
    <p:sldId id="269" r:id="rId55"/>
    <p:sldId id="346" r:id="rId56"/>
    <p:sldId id="347" r:id="rId57"/>
    <p:sldId id="348" r:id="rId58"/>
    <p:sldId id="350" r:id="rId59"/>
    <p:sldId id="349" r:id="rId60"/>
    <p:sldId id="326" r:id="rId61"/>
    <p:sldId id="327" r:id="rId62"/>
    <p:sldId id="338" r:id="rId63"/>
    <p:sldId id="333" r:id="rId64"/>
    <p:sldId id="267" r:id="rId65"/>
    <p:sldId id="354" r:id="rId66"/>
    <p:sldId id="355" r:id="rId67"/>
    <p:sldId id="288" r:id="rId68"/>
    <p:sldId id="325" r:id="rId69"/>
    <p:sldId id="334" r:id="rId70"/>
    <p:sldId id="336" r:id="rId71"/>
    <p:sldId id="335" r:id="rId72"/>
    <p:sldId id="337" r:id="rId73"/>
    <p:sldId id="339" r:id="rId74"/>
    <p:sldId id="340" r:id="rId75"/>
    <p:sldId id="379" r:id="rId76"/>
    <p:sldId id="320" r:id="rId77"/>
    <p:sldId id="321" r:id="rId78"/>
    <p:sldId id="322" r:id="rId79"/>
    <p:sldId id="323" r:id="rId80"/>
    <p:sldId id="324" r:id="rId81"/>
    <p:sldId id="380" r:id="rId82"/>
    <p:sldId id="369" r:id="rId83"/>
    <p:sldId id="370" r:id="rId84"/>
    <p:sldId id="371" r:id="rId85"/>
    <p:sldId id="372" r:id="rId86"/>
    <p:sldId id="373" r:id="rId87"/>
    <p:sldId id="319" r:id="rId88"/>
    <p:sldId id="364" r:id="rId89"/>
    <p:sldId id="357" r:id="rId90"/>
    <p:sldId id="358" r:id="rId91"/>
    <p:sldId id="376" r:id="rId92"/>
    <p:sldId id="368" r:id="rId93"/>
    <p:sldId id="359" r:id="rId94"/>
    <p:sldId id="360" r:id="rId95"/>
    <p:sldId id="361" r:id="rId96"/>
    <p:sldId id="367" r:id="rId97"/>
    <p:sldId id="365" r:id="rId98"/>
    <p:sldId id="362" r:id="rId99"/>
    <p:sldId id="366" r:id="rId100"/>
    <p:sldId id="382" r:id="rId101"/>
    <p:sldId id="278" r:id="rId102"/>
    <p:sldId id="381" r:id="rId103"/>
    <p:sldId id="383" r:id="rId104"/>
    <p:sldId id="388" r:id="rId105"/>
    <p:sldId id="356" r:id="rId106"/>
    <p:sldId id="374" r:id="rId107"/>
    <p:sldId id="378" r:id="rId108"/>
    <p:sldId id="384" r:id="rId109"/>
    <p:sldId id="385" r:id="rId110"/>
    <p:sldId id="363" r:id="rId111"/>
    <p:sldId id="377" r:id="rId112"/>
    <p:sldId id="386" r:id="rId113"/>
    <p:sldId id="387" r:id="rId114"/>
    <p:sldId id="351" r:id="rId115"/>
    <p:sldId id="353" r:id="rId116"/>
    <p:sldId id="375" r:id="rId117"/>
    <p:sldId id="277" r:id="rId118"/>
    <p:sldId id="391" r:id="rId119"/>
    <p:sldId id="389" r:id="rId120"/>
    <p:sldId id="390" r:id="rId121"/>
    <p:sldId id="272" r:id="rId122"/>
    <p:sldId id="393" r:id="rId123"/>
    <p:sldId id="394" r:id="rId124"/>
    <p:sldId id="395" r:id="rId125"/>
    <p:sldId id="397" r:id="rId126"/>
    <p:sldId id="396" r:id="rId127"/>
    <p:sldId id="398" r:id="rId128"/>
    <p:sldId id="399" r:id="rId129"/>
    <p:sldId id="400" r:id="rId130"/>
    <p:sldId id="270" r:id="rId131"/>
    <p:sldId id="392" r:id="rId1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9"/>
    <p:restoredTop sz="89234"/>
  </p:normalViewPr>
  <p:slideViewPr>
    <p:cSldViewPr snapToGrid="0" snapToObjects="1">
      <p:cViewPr varScale="1">
        <p:scale>
          <a:sx n="112" d="100"/>
          <a:sy n="112" d="100"/>
        </p:scale>
        <p:origin x="4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notesMaster" Target="notesMasters/notesMaster1.xml"/><Relationship Id="rId134" Type="http://schemas.openxmlformats.org/officeDocument/2006/relationships/presProps" Target="presProps.xml"/><Relationship Id="rId135" Type="http://schemas.openxmlformats.org/officeDocument/2006/relationships/viewProps" Target="viewProps.xml"/><Relationship Id="rId136" Type="http://schemas.openxmlformats.org/officeDocument/2006/relationships/theme" Target="theme/theme1.xml"/><Relationship Id="rId13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33162-02A7-B24E-9DC9-20DAE80290B7}" type="datetimeFigureOut">
              <a:rPr lang="en-US" smtClean="0"/>
              <a:t>12/5/16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0FAFE-A631-E84B-80F2-05C0342ED078}" type="slidenum">
              <a:rPr lang="en-US" smtClean="0"/>
              <a:t>‹#›</a:t>
            </a:fld>
            <a:endParaRPr lang="en-US"/>
          </a:p>
        </p:txBody>
      </p:sp>
    </p:spTree>
    <p:extLst>
      <p:ext uri="{BB962C8B-B14F-4D97-AF65-F5344CB8AC3E}">
        <p14:creationId xmlns:p14="http://schemas.microsoft.com/office/powerpoint/2010/main" val="1299199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Представиться. Попросить рассказать о себе, кто откуда и о чём.</a:t>
            </a:r>
          </a:p>
          <a:p>
            <a:r>
              <a:rPr lang="ru-RU" dirty="0" smtClean="0"/>
              <a:t>Спросить, есть ли те,</a:t>
            </a:r>
            <a:r>
              <a:rPr lang="ru-RU" baseline="0" dirty="0" smtClean="0"/>
              <a:t> кто всё знает</a:t>
            </a:r>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1</a:t>
            </a:fld>
            <a:endParaRPr lang="en-US"/>
          </a:p>
        </p:txBody>
      </p:sp>
    </p:spTree>
    <p:extLst>
      <p:ext uri="{BB962C8B-B14F-4D97-AF65-F5344CB8AC3E}">
        <p14:creationId xmlns:p14="http://schemas.microsoft.com/office/powerpoint/2010/main" val="1758144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smtClean="0">
                <a:solidFill>
                  <a:schemeClr val="tx1"/>
                </a:solidFill>
                <a:effectLst/>
                <a:latin typeface="+mn-lt"/>
                <a:ea typeface="+mn-ea"/>
                <a:cs typeface="+mn-cs"/>
              </a:rPr>
              <a:t>Обратной связью называется эффект подачи части выходного напряжения усилителя на его вход, где оно алгебраически (с учетом знака) суммируется с входным напряжением. О принципе суммирования сигналов речь пойдет ниже. В зависимости от того, на какой вход ОУ, инвертирующий или </a:t>
            </a:r>
            <a:r>
              <a:rPr lang="ru-RU" sz="1200" b="0" i="0" kern="1200" dirty="0" err="1" smtClean="0">
                <a:solidFill>
                  <a:schemeClr val="tx1"/>
                </a:solidFill>
                <a:effectLst/>
                <a:latin typeface="+mn-lt"/>
                <a:ea typeface="+mn-ea"/>
                <a:cs typeface="+mn-cs"/>
              </a:rPr>
              <a:t>неинвертирующий</a:t>
            </a:r>
            <a:r>
              <a:rPr lang="ru-RU" sz="1200" b="0" i="0" kern="1200" dirty="0" smtClean="0">
                <a:solidFill>
                  <a:schemeClr val="tx1"/>
                </a:solidFill>
                <a:effectLst/>
                <a:latin typeface="+mn-lt"/>
                <a:ea typeface="+mn-ea"/>
                <a:cs typeface="+mn-cs"/>
              </a:rPr>
              <a:t>, подается ОС, различают отрицательную обратную связь (ООС), когда часть выходного сигнала подается на инвертирующий вход (Рис. 3, А) или положительную обратную связь (ПОС), когда часть выходного сигнала подается, соответственно, на </a:t>
            </a:r>
            <a:r>
              <a:rPr lang="ru-RU" sz="1200" b="0" i="0" kern="1200" dirty="0" err="1" smtClean="0">
                <a:solidFill>
                  <a:schemeClr val="tx1"/>
                </a:solidFill>
                <a:effectLst/>
                <a:latin typeface="+mn-lt"/>
                <a:ea typeface="+mn-ea"/>
                <a:cs typeface="+mn-cs"/>
              </a:rPr>
              <a:t>неинвертирующий</a:t>
            </a:r>
            <a:r>
              <a:rPr lang="ru-RU" sz="1200" b="0" i="0" kern="1200" dirty="0" smtClean="0">
                <a:solidFill>
                  <a:schemeClr val="tx1"/>
                </a:solidFill>
                <a:effectLst/>
                <a:latin typeface="+mn-lt"/>
                <a:ea typeface="+mn-ea"/>
                <a:cs typeface="+mn-cs"/>
              </a:rPr>
              <a:t> вход  (Рис. 3, Б).</a:t>
            </a:r>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72</a:t>
            </a:fld>
            <a:endParaRPr lang="en-US"/>
          </a:p>
        </p:txBody>
      </p:sp>
    </p:spTree>
    <p:extLst>
      <p:ext uri="{BB962C8B-B14F-4D97-AF65-F5344CB8AC3E}">
        <p14:creationId xmlns:p14="http://schemas.microsoft.com/office/powerpoint/2010/main" val="1095016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73</a:t>
            </a:fld>
            <a:endParaRPr lang="en-US"/>
          </a:p>
        </p:txBody>
      </p:sp>
    </p:spTree>
    <p:extLst>
      <p:ext uri="{BB962C8B-B14F-4D97-AF65-F5344CB8AC3E}">
        <p14:creationId xmlns:p14="http://schemas.microsoft.com/office/powerpoint/2010/main" val="179087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ru-RU" sz="1200" b="0" i="0" kern="1200" dirty="0" smtClean="0">
                <a:solidFill>
                  <a:schemeClr val="tx1"/>
                </a:solidFill>
                <a:effectLst/>
                <a:latin typeface="+mn-lt"/>
                <a:ea typeface="+mn-ea"/>
                <a:cs typeface="+mn-cs"/>
              </a:rPr>
              <a:t>Но у </a:t>
            </a:r>
            <a:r>
              <a:rPr lang="ru-RU" sz="1200" b="0" i="0" kern="1200" dirty="0" err="1" smtClean="0">
                <a:solidFill>
                  <a:schemeClr val="tx1"/>
                </a:solidFill>
                <a:effectLst/>
                <a:latin typeface="+mn-lt"/>
                <a:ea typeface="+mn-ea"/>
                <a:cs typeface="+mn-cs"/>
              </a:rPr>
              <a:t>компараторного</a:t>
            </a:r>
            <a:r>
              <a:rPr lang="ru-RU" sz="1200" b="0" i="0" kern="1200" dirty="0" smtClean="0">
                <a:solidFill>
                  <a:schemeClr val="tx1"/>
                </a:solidFill>
                <a:effectLst/>
                <a:latin typeface="+mn-lt"/>
                <a:ea typeface="+mn-ea"/>
                <a:cs typeface="+mn-cs"/>
              </a:rPr>
              <a:t> усилителя существует несколько существенных </a:t>
            </a:r>
            <a:r>
              <a:rPr lang="ru-RU" sz="1200" b="1" i="0" kern="1200" dirty="0" smtClean="0">
                <a:solidFill>
                  <a:schemeClr val="tx1"/>
                </a:solidFill>
                <a:effectLst/>
                <a:latin typeface="+mn-lt"/>
                <a:ea typeface="+mn-ea"/>
                <a:cs typeface="+mn-cs"/>
              </a:rPr>
              <a:t>недостатков</a:t>
            </a:r>
            <a:r>
              <a:rPr lang="ru-RU" sz="1200" b="0" i="0" kern="1200" dirty="0" smtClean="0">
                <a:solidFill>
                  <a:schemeClr val="tx1"/>
                </a:solidFill>
                <a:effectLst/>
                <a:latin typeface="+mn-lt"/>
                <a:ea typeface="+mn-ea"/>
                <a:cs typeface="+mn-cs"/>
              </a:rPr>
              <a:t>:</a:t>
            </a:r>
          </a:p>
          <a:p>
            <a:pPr fontAlgn="base"/>
            <a:r>
              <a:rPr lang="ru-RU" sz="1200" b="0" i="0" kern="1200" dirty="0" smtClean="0">
                <a:solidFill>
                  <a:schemeClr val="tx1"/>
                </a:solidFill>
                <a:effectLst/>
                <a:latin typeface="+mn-lt"/>
                <a:ea typeface="+mn-ea"/>
                <a:cs typeface="+mn-cs"/>
              </a:rPr>
              <a:t> - Операционные усилители предназначены для работы в линейном режиме с отрицательной обратной связью. Но при этом, ОУ имеет более длительный режим восстановления;</a:t>
            </a:r>
          </a:p>
          <a:p>
            <a:pPr fontAlgn="base"/>
            <a:r>
              <a:rPr lang="ru-RU" sz="1200" b="0" i="0" kern="1200" dirty="0" smtClean="0">
                <a:solidFill>
                  <a:schemeClr val="tx1"/>
                </a:solidFill>
                <a:effectLst/>
                <a:latin typeface="+mn-lt"/>
                <a:ea typeface="+mn-ea"/>
                <a:cs typeface="+mn-cs"/>
              </a:rPr>
              <a:t> - Почти все операционные усилители имеют конденсатор внутренней компенсации, который ограничивает скорость нарастания выходного напряжения для высокочастотных сигналов. Исходя из этого, данная схема немного задерживает импульс;</a:t>
            </a:r>
          </a:p>
          <a:p>
            <a:pPr fontAlgn="base"/>
            <a:r>
              <a:rPr lang="ru-RU" sz="1200" b="0" i="0" kern="1200" dirty="0" smtClean="0">
                <a:solidFill>
                  <a:schemeClr val="tx1"/>
                </a:solidFill>
                <a:effectLst/>
                <a:latin typeface="+mn-lt"/>
                <a:ea typeface="+mn-ea"/>
                <a:cs typeface="+mn-cs"/>
              </a:rPr>
              <a:t> - Компаратор не имеет внутреннего гистерезиса.</a:t>
            </a:r>
          </a:p>
          <a:p>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75</a:t>
            </a:fld>
            <a:endParaRPr lang="en-US"/>
          </a:p>
        </p:txBody>
      </p:sp>
    </p:spTree>
    <p:extLst>
      <p:ext uri="{BB962C8B-B14F-4D97-AF65-F5344CB8AC3E}">
        <p14:creationId xmlns:p14="http://schemas.microsoft.com/office/powerpoint/2010/main" val="1902633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Угол поворота чётко определён конструкцией двигателя и включением;</a:t>
            </a:r>
            <a:r>
              <a:rPr lang="ru-RU" baseline="0" dirty="0" smtClean="0"/>
              <a:t> </a:t>
            </a:r>
            <a:r>
              <a:rPr lang="ru-RU" sz="1200" b="0" i="0" kern="1200" dirty="0" smtClean="0">
                <a:solidFill>
                  <a:schemeClr val="tx1"/>
                </a:solidFill>
                <a:effectLst/>
                <a:latin typeface="+mn-lt"/>
                <a:ea typeface="+mn-ea"/>
                <a:cs typeface="+mn-cs"/>
              </a:rPr>
              <a:t>Шаговый двигатель позволяет осуществлять позиционирование ротора с точностью до долей градуса, что абсолютно недостижимо для других типов двигателей. Скорость вращения шагового двигателя определяется только частотой следования импульсов управления.</a:t>
            </a:r>
            <a:endParaRPr lang="ru-RU" dirty="0" smtClean="0"/>
          </a:p>
          <a:p>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90</a:t>
            </a:fld>
            <a:endParaRPr lang="en-US"/>
          </a:p>
        </p:txBody>
      </p:sp>
    </p:spTree>
    <p:extLst>
      <p:ext uri="{BB962C8B-B14F-4D97-AF65-F5344CB8AC3E}">
        <p14:creationId xmlns:p14="http://schemas.microsoft.com/office/powerpoint/2010/main" val="429789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Нетрудно заметить, что при биполярном управлении момент, развиваемый двигателем, будет выше. В биполярном двигателе одновременно работают все обмотки, и выигрыш в моменте составляет примерно 40%.Есть несколько вариантов управления шаговым двигателем. На рис. 3 [5] показана форма тока в обмотках двигателя относительно 0 А для четырех основных вариантов управления. Обратите внимание, что речь идет о токе, а не о напряжении. Напряжение на обмотках имеет прямоугольную форму. Наиболее простой вариант — это попеременная коммутация фаз, при этом они не перекрываются, и в каждый момент времени включена только одна фаза. Это волновой, или </a:t>
            </a:r>
            <a:r>
              <a:rPr lang="ru-RU" dirty="0" err="1" smtClean="0"/>
              <a:t>полношаговый</a:t>
            </a:r>
            <a:r>
              <a:rPr lang="ru-RU" dirty="0" smtClean="0"/>
              <a:t> режим управления с одной фазой (рис. 3a). Точки равновесия ротора для каждого шага совпадают с «естественными» точками равновесия ротора у обесточенного двигателя. Недостатком этого способа управления является то, что для биполярного двигателя в один и тот же момент времени используется только 50% обмоток, а для униполярного — только 25%. Это означает, что в таком режиме не может быть получен полный возможный момент двигателя.</a:t>
            </a:r>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92</a:t>
            </a:fld>
            <a:endParaRPr lang="en-US"/>
          </a:p>
        </p:txBody>
      </p:sp>
    </p:spTree>
    <p:extLst>
      <p:ext uri="{BB962C8B-B14F-4D97-AF65-F5344CB8AC3E}">
        <p14:creationId xmlns:p14="http://schemas.microsoft.com/office/powerpoint/2010/main" val="434475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104</a:t>
            </a:fld>
            <a:endParaRPr lang="en-US"/>
          </a:p>
        </p:txBody>
      </p:sp>
    </p:spTree>
    <p:extLst>
      <p:ext uri="{BB962C8B-B14F-4D97-AF65-F5344CB8AC3E}">
        <p14:creationId xmlns:p14="http://schemas.microsoft.com/office/powerpoint/2010/main" val="204432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Простейший;</a:t>
            </a:r>
            <a:r>
              <a:rPr lang="ru-RU" baseline="0" dirty="0" smtClean="0"/>
              <a:t> мульти- - поскольку генерация происходит пачки импульсов (не одного)</a:t>
            </a:r>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105</a:t>
            </a:fld>
            <a:endParaRPr lang="en-US"/>
          </a:p>
        </p:txBody>
      </p:sp>
    </p:spTree>
    <p:extLst>
      <p:ext uri="{BB962C8B-B14F-4D97-AF65-F5344CB8AC3E}">
        <p14:creationId xmlns:p14="http://schemas.microsoft.com/office/powerpoint/2010/main" val="848319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Простейший;</a:t>
            </a:r>
            <a:r>
              <a:rPr lang="ru-RU" baseline="0" dirty="0" smtClean="0"/>
              <a:t> мульти- - поскольку генерация происходит пачки импульсов (не одного)</a:t>
            </a:r>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107</a:t>
            </a:fld>
            <a:endParaRPr lang="en-US"/>
          </a:p>
        </p:txBody>
      </p:sp>
    </p:spTree>
    <p:extLst>
      <p:ext uri="{BB962C8B-B14F-4D97-AF65-F5344CB8AC3E}">
        <p14:creationId xmlns:p14="http://schemas.microsoft.com/office/powerpoint/2010/main" val="6117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smtClean="0">
                <a:solidFill>
                  <a:schemeClr val="tx1"/>
                </a:solidFill>
                <a:effectLst/>
                <a:latin typeface="+mn-lt"/>
                <a:ea typeface="+mn-ea"/>
                <a:cs typeface="+mn-cs"/>
              </a:rPr>
              <a:t>Расскажу о двух важных параметрах - это тепловые сопротивления между кристаллом (или переходом, как его еще называют) и корпусом транзистора - </a:t>
            </a:r>
            <a:r>
              <a:rPr lang="ru-RU" sz="1200" b="0" i="0" kern="1200" dirty="0" err="1" smtClean="0">
                <a:solidFill>
                  <a:schemeClr val="tx1"/>
                </a:solidFill>
                <a:effectLst/>
                <a:latin typeface="+mn-lt"/>
                <a:ea typeface="+mn-ea"/>
                <a:cs typeface="+mn-cs"/>
              </a:rPr>
              <a:t>Rпк</a:t>
            </a:r>
            <a:r>
              <a:rPr lang="ru-RU" sz="1200" b="0" i="0" kern="1200" dirty="0" smtClean="0">
                <a:solidFill>
                  <a:schemeClr val="tx1"/>
                </a:solidFill>
                <a:effectLst/>
                <a:latin typeface="+mn-lt"/>
                <a:ea typeface="+mn-ea"/>
                <a:cs typeface="+mn-cs"/>
              </a:rPr>
              <a:t> и между корпусом транзистора и радиатором - </a:t>
            </a:r>
            <a:r>
              <a:rPr lang="ru-RU" sz="1200" b="0" i="0" kern="1200" dirty="0" err="1" smtClean="0">
                <a:solidFill>
                  <a:schemeClr val="tx1"/>
                </a:solidFill>
                <a:effectLst/>
                <a:latin typeface="+mn-lt"/>
                <a:ea typeface="+mn-ea"/>
                <a:cs typeface="+mn-cs"/>
              </a:rPr>
              <a:t>Rкр</a:t>
            </a:r>
            <a:r>
              <a:rPr lang="ru-RU" sz="1200" b="0" i="0" kern="1200" dirty="0" smtClean="0">
                <a:solidFill>
                  <a:schemeClr val="tx1"/>
                </a:solidFill>
                <a:effectLst/>
                <a:latin typeface="+mn-lt"/>
                <a:ea typeface="+mn-ea"/>
                <a:cs typeface="+mn-cs"/>
              </a:rPr>
              <a:t>. Первый параметр показывает, насколько хорошо тепло передается от кристалла к фланцу транзистора. Для примера, </a:t>
            </a:r>
            <a:r>
              <a:rPr lang="ru-RU" sz="1200" b="0" i="0" kern="1200" dirty="0" err="1" smtClean="0">
                <a:solidFill>
                  <a:schemeClr val="tx1"/>
                </a:solidFill>
                <a:effectLst/>
                <a:latin typeface="+mn-lt"/>
                <a:ea typeface="+mn-ea"/>
                <a:cs typeface="+mn-cs"/>
              </a:rPr>
              <a:t>Rпк</a:t>
            </a:r>
            <a:r>
              <a:rPr lang="ru-RU" sz="1200" b="0" i="0" kern="1200" dirty="0" smtClean="0">
                <a:solidFill>
                  <a:schemeClr val="tx1"/>
                </a:solidFill>
                <a:effectLst/>
                <a:latin typeface="+mn-lt"/>
                <a:ea typeface="+mn-ea"/>
                <a:cs typeface="+mn-cs"/>
              </a:rPr>
              <a:t>, равное 1,5градуса Цельсия на ватт, объясняет, что с увеличением мощности на 1Вт разница температур между фланцем и радиатором будет 1,5градуса. Иными словами, фланец всегда будет холоднее кристалла, а насколько - показывает этот параметр. Чем он меньше, тем лучше тепло передается фланцу. Если мы рассеиваем 10Вт мощности, то фланец будет холоднее кристалла на 1,5*10=15градусов, а если же 100Вт - то на все 150! А поскольку максимальная температура кристалла ограничена (не может же он жариться до белого каления!), фланец надо охлаждать. На эти же 150 градусов .</a:t>
            </a:r>
          </a:p>
          <a:p>
            <a:r>
              <a:rPr lang="ru-RU" sz="1200" b="0" i="0" kern="1200" dirty="0" smtClean="0">
                <a:solidFill>
                  <a:schemeClr val="tx1"/>
                </a:solidFill>
                <a:effectLst/>
                <a:latin typeface="+mn-lt"/>
                <a:ea typeface="+mn-ea"/>
                <a:cs typeface="+mn-cs"/>
              </a:rPr>
              <a:t>К примеру: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Транзистор рассеивает 25Вт мощности. Его </a:t>
            </a:r>
            <a:r>
              <a:rPr lang="ru-RU" sz="1200" b="0" i="0" kern="1200" dirty="0" err="1" smtClean="0">
                <a:solidFill>
                  <a:schemeClr val="tx1"/>
                </a:solidFill>
                <a:effectLst/>
                <a:latin typeface="+mn-lt"/>
                <a:ea typeface="+mn-ea"/>
                <a:cs typeface="+mn-cs"/>
              </a:rPr>
              <a:t>Rпк</a:t>
            </a:r>
            <a:r>
              <a:rPr lang="ru-RU" sz="1200" b="0" i="0" kern="1200" dirty="0" smtClean="0">
                <a:solidFill>
                  <a:schemeClr val="tx1"/>
                </a:solidFill>
                <a:effectLst/>
                <a:latin typeface="+mn-lt"/>
                <a:ea typeface="+mn-ea"/>
                <a:cs typeface="+mn-cs"/>
              </a:rPr>
              <a:t> равно 1,3градуса на ватт. Максимальная температура кристалла 140градусов. Значит, между фланцем и кристаллом будет разница в 1,3*25=32,5градуса. А поскольку кристалл недопустимо нагревать выше 140градусов, от нас требуется поддерживать температуру фланца не горячее, чем 140-32,5=107,5градусов. Вот так.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А параметр </a:t>
            </a:r>
            <a:r>
              <a:rPr lang="ru-RU" sz="1200" b="0" i="0" kern="1200" dirty="0" err="1" smtClean="0">
                <a:solidFill>
                  <a:schemeClr val="tx1"/>
                </a:solidFill>
                <a:effectLst/>
                <a:latin typeface="+mn-lt"/>
                <a:ea typeface="+mn-ea"/>
                <a:cs typeface="+mn-cs"/>
              </a:rPr>
              <a:t>Rкр</a:t>
            </a:r>
            <a:r>
              <a:rPr lang="ru-RU" sz="1200" b="0" i="0" kern="1200" dirty="0" smtClean="0">
                <a:solidFill>
                  <a:schemeClr val="tx1"/>
                </a:solidFill>
                <a:effectLst/>
                <a:latin typeface="+mn-lt"/>
                <a:ea typeface="+mn-ea"/>
                <a:cs typeface="+mn-cs"/>
              </a:rPr>
              <a:t> показывает то же самое, только потери получаются на той самой пресловутой прокладке 7. У нее значение </a:t>
            </a:r>
            <a:r>
              <a:rPr lang="ru-RU" sz="1200" b="0" i="0" kern="1200" dirty="0" err="1" smtClean="0">
                <a:solidFill>
                  <a:schemeClr val="tx1"/>
                </a:solidFill>
                <a:effectLst/>
                <a:latin typeface="+mn-lt"/>
                <a:ea typeface="+mn-ea"/>
                <a:cs typeface="+mn-cs"/>
              </a:rPr>
              <a:t>Rкр</a:t>
            </a:r>
            <a:r>
              <a:rPr lang="ru-RU" sz="1200" b="0" i="0" kern="1200" dirty="0" smtClean="0">
                <a:solidFill>
                  <a:schemeClr val="tx1"/>
                </a:solidFill>
                <a:effectLst/>
                <a:latin typeface="+mn-lt"/>
                <a:ea typeface="+mn-ea"/>
                <a:cs typeface="+mn-cs"/>
              </a:rPr>
              <a:t> может быть намного больше, чем </a:t>
            </a:r>
            <a:r>
              <a:rPr lang="ru-RU" sz="1200" b="0" i="0" kern="1200" dirty="0" err="1" smtClean="0">
                <a:solidFill>
                  <a:schemeClr val="tx1"/>
                </a:solidFill>
                <a:effectLst/>
                <a:latin typeface="+mn-lt"/>
                <a:ea typeface="+mn-ea"/>
                <a:cs typeface="+mn-cs"/>
              </a:rPr>
              <a:t>Rпк</a:t>
            </a:r>
            <a:r>
              <a:rPr lang="ru-RU" sz="1200" b="0" i="0" kern="1200" dirty="0" smtClean="0">
                <a:solidFill>
                  <a:schemeClr val="tx1"/>
                </a:solidFill>
                <a:effectLst/>
                <a:latin typeface="+mn-lt"/>
                <a:ea typeface="+mn-ea"/>
                <a:cs typeface="+mn-cs"/>
              </a:rPr>
              <a:t>, поэтому, если мы конструируем мощный агрегат, нежелательно ставить транзисторы на прокладки. Но всё же иногда приходится. Единственная причина использовать прокладку - если нужно изолировать радиатор от транзистора, ведь фланец электрически соединен со средним выводом корпуса транзистора. </a:t>
            </a:r>
          </a:p>
          <a:p>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22</a:t>
            </a:fld>
            <a:endParaRPr lang="en-US"/>
          </a:p>
        </p:txBody>
      </p:sp>
    </p:spTree>
    <p:extLst>
      <p:ext uri="{BB962C8B-B14F-4D97-AF65-F5344CB8AC3E}">
        <p14:creationId xmlns:p14="http://schemas.microsoft.com/office/powerpoint/2010/main" val="115898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smtClean="0">
                <a:solidFill>
                  <a:schemeClr val="tx1"/>
                </a:solidFill>
                <a:effectLst/>
                <a:latin typeface="+mn-lt"/>
                <a:ea typeface="+mn-ea"/>
                <a:cs typeface="+mn-cs"/>
              </a:rPr>
              <a:t>уменьшить тепловое сопротивление основания радиатора в направлении к периферийным ребрам возможно за счет увеличения площади поперечного сечения основания и применения материала с более высоким коэффициентом теплопроводности. </a:t>
            </a:r>
          </a:p>
          <a:p>
            <a:r>
              <a:rPr lang="ru-RU" sz="1200" b="0" i="0" kern="1200" dirty="0" smtClean="0">
                <a:solidFill>
                  <a:schemeClr val="tx1"/>
                </a:solidFill>
                <a:effectLst/>
                <a:latin typeface="+mn-lt"/>
                <a:ea typeface="+mn-ea"/>
                <a:cs typeface="+mn-cs"/>
              </a:rPr>
              <a:t>Вместо</a:t>
            </a:r>
            <a:r>
              <a:rPr lang="ru-RU" sz="1200" b="0" i="0" kern="1200" baseline="0" dirty="0" smtClean="0">
                <a:solidFill>
                  <a:schemeClr val="tx1"/>
                </a:solidFill>
                <a:effectLst/>
                <a:latin typeface="+mn-lt"/>
                <a:ea typeface="+mn-ea"/>
                <a:cs typeface="+mn-cs"/>
              </a:rPr>
              <a:t> монолитного материала иногда применяются тепловые трубки.</a:t>
            </a:r>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23</a:t>
            </a:fld>
            <a:endParaRPr lang="en-US"/>
          </a:p>
        </p:txBody>
      </p:sp>
    </p:spTree>
    <p:extLst>
      <p:ext uri="{BB962C8B-B14F-4D97-AF65-F5344CB8AC3E}">
        <p14:creationId xmlns:p14="http://schemas.microsoft.com/office/powerpoint/2010/main" val="175164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35</a:t>
            </a:fld>
            <a:endParaRPr lang="en-US"/>
          </a:p>
        </p:txBody>
      </p:sp>
    </p:spTree>
    <p:extLst>
      <p:ext uri="{BB962C8B-B14F-4D97-AF65-F5344CB8AC3E}">
        <p14:creationId xmlns:p14="http://schemas.microsoft.com/office/powerpoint/2010/main" val="21704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36</a:t>
            </a:fld>
            <a:endParaRPr lang="en-US"/>
          </a:p>
        </p:txBody>
      </p:sp>
    </p:spTree>
    <p:extLst>
      <p:ext uri="{BB962C8B-B14F-4D97-AF65-F5344CB8AC3E}">
        <p14:creationId xmlns:p14="http://schemas.microsoft.com/office/powerpoint/2010/main" val="16812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smtClean="0">
                <a:solidFill>
                  <a:schemeClr val="tx1"/>
                </a:solidFill>
                <a:effectLst/>
                <a:latin typeface="+mn-lt"/>
                <a:ea typeface="+mn-ea"/>
                <a:cs typeface="+mn-cs"/>
              </a:rPr>
              <a:t>в транзисторе имеется два перехода (эмиттерный и коллекторный), и каждый из них может находиться в двух состояниях: 1) открытом 2) закрытом. Различают четыре режима работы транзистора. Основным режимом является активный режим, при котором коллекторный переход находится в закрытом состоянии, а эмиттерный – в открытом. Транзисторы, работающие в активном режиме, используются в усилительных схемах. Помимо активного, выделяют инверсный режим, при котором эмиттерный переход закрыт, а коллекторный - открыт, режим насыщения, при котором оба перехода открыты, и режим отсечки, при котором оба перехода закрыты.</a:t>
            </a:r>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51</a:t>
            </a:fld>
            <a:endParaRPr lang="en-US"/>
          </a:p>
        </p:txBody>
      </p:sp>
    </p:spTree>
    <p:extLst>
      <p:ext uri="{BB962C8B-B14F-4D97-AF65-F5344CB8AC3E}">
        <p14:creationId xmlns:p14="http://schemas.microsoft.com/office/powerpoint/2010/main" val="75840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67</a:t>
            </a:fld>
            <a:endParaRPr lang="en-US"/>
          </a:p>
        </p:txBody>
      </p:sp>
    </p:spTree>
    <p:extLst>
      <p:ext uri="{BB962C8B-B14F-4D97-AF65-F5344CB8AC3E}">
        <p14:creationId xmlns:p14="http://schemas.microsoft.com/office/powerpoint/2010/main" val="332815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Постоянного тока </a:t>
            </a:r>
            <a:r>
              <a:rPr lang="mr-IN" dirty="0" smtClean="0"/>
              <a:t>–</a:t>
            </a:r>
            <a:r>
              <a:rPr lang="ru-RU" dirty="0" smtClean="0"/>
              <a:t> это означает, что им можно усиливать</a:t>
            </a:r>
            <a:r>
              <a:rPr lang="ru-RU" baseline="0" dirty="0" smtClean="0"/>
              <a:t> как сигналы типа звука, так и медленно текущие процессы (например, сигнал с датчика света).</a:t>
            </a:r>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69</a:t>
            </a:fld>
            <a:endParaRPr lang="en-US"/>
          </a:p>
        </p:txBody>
      </p:sp>
    </p:spTree>
    <p:extLst>
      <p:ext uri="{BB962C8B-B14F-4D97-AF65-F5344CB8AC3E}">
        <p14:creationId xmlns:p14="http://schemas.microsoft.com/office/powerpoint/2010/main" val="985935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smtClean="0">
                <a:solidFill>
                  <a:schemeClr val="tx1"/>
                </a:solidFill>
                <a:effectLst/>
                <a:latin typeface="+mn-lt"/>
                <a:ea typeface="+mn-ea"/>
                <a:cs typeface="+mn-cs"/>
              </a:rPr>
              <a:t>к нулевой линии (как на Рис. 1, А, Б) инверсия сигнала </a:t>
            </a:r>
            <a:r>
              <a:rPr lang="ru-RU" sz="1200" b="1" i="0" kern="1200" dirty="0" smtClean="0">
                <a:solidFill>
                  <a:schemeClr val="tx1"/>
                </a:solidFill>
                <a:effectLst/>
                <a:latin typeface="+mn-lt"/>
                <a:ea typeface="+mn-ea"/>
                <a:cs typeface="+mn-cs"/>
              </a:rPr>
              <a:t>не привязана</a:t>
            </a:r>
            <a:r>
              <a:rPr lang="ru-RU" sz="1200" b="0" i="0" kern="1200" dirty="0" smtClean="0">
                <a:solidFill>
                  <a:schemeClr val="tx1"/>
                </a:solidFill>
                <a:effectLst/>
                <a:latin typeface="+mn-lt"/>
                <a:ea typeface="+mn-ea"/>
                <a:cs typeface="+mn-cs"/>
              </a:rPr>
              <a:t>! Сигналы могут быть инверсными и асимметрично. Например, оба только в области положительных значений (Рис. 1, В), что характерно для цифровых сигналов или при однополярном питании (об этом речь идти будет дальше), или оба частично в положительной и частично — в отрицательной областях (Рис. 1, Б, Д). Возможны и другие варианты. Главным условием является их взаимная </a:t>
            </a:r>
            <a:r>
              <a:rPr lang="ru-RU" sz="1200" b="1" i="0" kern="1200" dirty="0" smtClean="0">
                <a:solidFill>
                  <a:schemeClr val="tx1"/>
                </a:solidFill>
                <a:effectLst/>
                <a:latin typeface="+mn-lt"/>
                <a:ea typeface="+mn-ea"/>
                <a:cs typeface="+mn-cs"/>
              </a:rPr>
              <a:t>зеркальность</a:t>
            </a:r>
            <a:r>
              <a:rPr lang="ru-RU" sz="1200" b="0" i="0" kern="1200" dirty="0" smtClean="0">
                <a:solidFill>
                  <a:schemeClr val="tx1"/>
                </a:solidFill>
                <a:effectLst/>
                <a:latin typeface="+mn-lt"/>
                <a:ea typeface="+mn-ea"/>
                <a:cs typeface="+mn-cs"/>
              </a:rPr>
              <a:t> относительно какого-то произвольным образом выбранного уровня (например, искусственной средней точки, о которой речь также будет вестись дальше). Иными словами, </a:t>
            </a:r>
            <a:r>
              <a:rPr lang="ru-RU" sz="1200" b="0" i="1" kern="1200" dirty="0" smtClean="0">
                <a:solidFill>
                  <a:schemeClr val="tx1"/>
                </a:solidFill>
                <a:effectLst/>
                <a:latin typeface="+mn-lt"/>
                <a:ea typeface="+mn-ea"/>
                <a:cs typeface="+mn-cs"/>
              </a:rPr>
              <a:t>полярность </a:t>
            </a:r>
            <a:r>
              <a:rPr lang="ru-RU" sz="1200" b="0" i="0" kern="1200" dirty="0" smtClean="0">
                <a:solidFill>
                  <a:schemeClr val="tx1"/>
                </a:solidFill>
                <a:effectLst/>
                <a:latin typeface="+mn-lt"/>
                <a:ea typeface="+mn-ea"/>
                <a:cs typeface="+mn-cs"/>
              </a:rPr>
              <a:t>сигнала тоже не является определяющим фактором.</a:t>
            </a:r>
            <a:endParaRPr lang="en-US" dirty="0"/>
          </a:p>
        </p:txBody>
      </p:sp>
      <p:sp>
        <p:nvSpPr>
          <p:cNvPr id="4" name="Slide Number Placeholder 3"/>
          <p:cNvSpPr>
            <a:spLocks noGrp="1"/>
          </p:cNvSpPr>
          <p:nvPr>
            <p:ph type="sldNum" sz="quarter" idx="10"/>
          </p:nvPr>
        </p:nvSpPr>
        <p:spPr/>
        <p:txBody>
          <a:bodyPr/>
          <a:lstStyle/>
          <a:p>
            <a:fld id="{FE70FAFE-A631-E84B-80F2-05C0342ED078}" type="slidenum">
              <a:rPr lang="en-US" smtClean="0"/>
              <a:t>70</a:t>
            </a:fld>
            <a:endParaRPr lang="en-US"/>
          </a:p>
        </p:txBody>
      </p:sp>
    </p:spTree>
    <p:extLst>
      <p:ext uri="{BB962C8B-B14F-4D97-AF65-F5344CB8AC3E}">
        <p14:creationId xmlns:p14="http://schemas.microsoft.com/office/powerpoint/2010/main" val="1662277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12/5/16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Drag picture to placeholder or click icon to add</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12/5/16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12/5/16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12/5/16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etbug@mit.edu" TargetMode="External"/><Relationship Id="rId4" Type="http://schemas.openxmlformats.org/officeDocument/2006/relationships/hyperlink" Target="http://nb3.me/"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tiff"/><Relationship Id="rId5"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it-e.ru/preview/pre_71_10_13_stm_inaction.php"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04.xml.rels><?xml version="1.0" encoding="UTF-8" standalone="yes"?>
<Relationships xmlns="http://schemas.openxmlformats.org/package/2006/relationships"><Relationship Id="rId3" Type="http://schemas.openxmlformats.org/officeDocument/2006/relationships/image" Target="../media/image97.tiff"/><Relationship Id="rId4" Type="http://schemas.openxmlformats.org/officeDocument/2006/relationships/image" Target="../media/image98.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tiff"/><Relationship Id="rId5" Type="http://schemas.openxmlformats.org/officeDocument/2006/relationships/image" Target="../media/image101.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tiff"/><Relationship Id="rId3" Type="http://schemas.openxmlformats.org/officeDocument/2006/relationships/image" Target="../media/image103.tiff"/></Relationships>
</file>

<file path=ppt/slides/_rels/slide107.xml.rels><?xml version="1.0" encoding="UTF-8" standalone="yes"?>
<Relationships xmlns="http://schemas.openxmlformats.org/package/2006/relationships"><Relationship Id="rId3" Type="http://schemas.openxmlformats.org/officeDocument/2006/relationships/image" Target="../media/image104.tiff"/><Relationship Id="rId4" Type="http://schemas.openxmlformats.org/officeDocument/2006/relationships/image" Target="../media/image105.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tif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tiff"/><Relationship Id="rId3" Type="http://schemas.openxmlformats.org/officeDocument/2006/relationships/image" Target="../media/image112.tif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tif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microsoft.com/office/2007/relationships/hdphoto" Target="../media/hdphoto1.wdp"/></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microsoft.com/office/2007/relationships/hdphoto" Target="../media/hdphoto1.wdp"/></Relationships>
</file>

<file path=ppt/slides/_rels/slide116.xml.rels><?xml version="1.0" encoding="UTF-8" standalone="yes"?>
<Relationships xmlns="http://schemas.openxmlformats.org/package/2006/relationships"><Relationship Id="rId3" Type="http://schemas.openxmlformats.org/officeDocument/2006/relationships/hyperlink" Target="http://www.meanders.ru/multivibrator.shtml" TargetMode="External"/><Relationship Id="rId4" Type="http://schemas.openxmlformats.org/officeDocument/2006/relationships/hyperlink" Target="http://www.meanders.ru/odnovibrator.shtml" TargetMode="External"/><Relationship Id="rId5" Type="http://schemas.openxmlformats.org/officeDocument/2006/relationships/hyperlink" Target="http://www.unitechelectronics.com/NE-555.htm" TargetMode="External"/><Relationship Id="rId1" Type="http://schemas.openxmlformats.org/officeDocument/2006/relationships/slideLayout" Target="../slideLayouts/slideLayout2.xml"/><Relationship Id="rId2" Type="http://schemas.openxmlformats.org/officeDocument/2006/relationships/hyperlink" Target="http://kazanets.narod.ru/PID.htm"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1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tiff"/><Relationship Id="rId3" Type="http://schemas.openxmlformats.org/officeDocument/2006/relationships/image" Target="../media/image118.tif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tiff"/><Relationship Id="rId3" Type="http://schemas.openxmlformats.org/officeDocument/2006/relationships/image" Target="../media/image87.tif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tiff"/><Relationship Id="rId3" Type="http://schemas.openxmlformats.org/officeDocument/2006/relationships/image" Target="../media/image120.tif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tif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 Id="rId3" Type="http://schemas.openxmlformats.org/officeDocument/2006/relationships/image" Target="../media/image123.tif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tiff"/></Relationships>
</file>

<file path=ppt/slides/_rels/slide130.xml.rels><?xml version="1.0" encoding="UTF-8" standalone="yes"?>
<Relationships xmlns="http://schemas.openxmlformats.org/package/2006/relationships"><Relationship Id="rId3" Type="http://schemas.openxmlformats.org/officeDocument/2006/relationships/hyperlink" Target="http://www.atmel.com/images/Atmel-8271-8-bit-AVR-Microcontroller-ATmega48A-48PA-88A-88PA-168A-168PA-328-328P_datasheet_Complete.pdf" TargetMode="External"/><Relationship Id="rId4" Type="http://schemas.openxmlformats.org/officeDocument/2006/relationships/hyperlink" Target="https://www.circuitar.com/nanoshields/modules/triac/" TargetMode="External"/><Relationship Id="rId1" Type="http://schemas.openxmlformats.org/officeDocument/2006/relationships/slideLayout" Target="../slideLayouts/slideLayout2.xml"/><Relationship Id="rId2" Type="http://schemas.openxmlformats.org/officeDocument/2006/relationships/hyperlink" Target="http://easyelectronics.ru/osnovy-na-palcax-chast-1.html"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www.instructables.com/id/Quick-Start-to-Nodemcu-ESP8266-on-Arduino-IDE/" TargetMode="External"/><Relationship Id="rId4" Type="http://schemas.openxmlformats.org/officeDocument/2006/relationships/hyperlink" Target="https://esp8266.ru/category/esp8266/esp8266-for-beginners/" TargetMode="External"/><Relationship Id="rId5" Type="http://schemas.openxmlformats.org/officeDocument/2006/relationships/image" Target="../media/image125.tiff"/><Relationship Id="rId1" Type="http://schemas.openxmlformats.org/officeDocument/2006/relationships/slideLayout" Target="../slideLayouts/slideLayout2.xml"/><Relationship Id="rId2" Type="http://schemas.openxmlformats.org/officeDocument/2006/relationships/hyperlink" Target="https://esp8266.r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29.tiff"/><Relationship Id="rId7" Type="http://schemas.openxmlformats.org/officeDocument/2006/relationships/image" Target="../media/image30.tiff"/><Relationship Id="rId8"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0.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 Id="rId3" Type="http://schemas.openxmlformats.org/officeDocument/2006/relationships/image" Target="../media/image4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 Id="rId3" Type="http://schemas.openxmlformats.org/officeDocument/2006/relationships/image" Target="../media/image4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3.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microsoft.com/office/2007/relationships/hdphoto" Target="../media/hdphoto1.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 Id="rId3" Type="http://schemas.openxmlformats.org/officeDocument/2006/relationships/image" Target="../media/image62.tiff"/></Relationships>
</file>

<file path=ppt/slides/_rels/slide66.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hyperlink" Target="http://pomiluy.com/view_article.php?id=5" TargetMode="External"/><Relationship Id="rId4" Type="http://schemas.openxmlformats.org/officeDocument/2006/relationships/hyperlink" Target="http://hightolow.ru/transistor2.php" TargetMode="External"/><Relationship Id="rId5" Type="http://schemas.openxmlformats.org/officeDocument/2006/relationships/hyperlink" Target="https://geektimes.ru/post/253730/" TargetMode="External"/><Relationship Id="rId6" Type="http://schemas.openxmlformats.org/officeDocument/2006/relationships/hyperlink" Target="http://easyelectronics.ru/kondensator-i-rc-cepochka.html" TargetMode="External"/><Relationship Id="rId7" Type="http://schemas.openxmlformats.org/officeDocument/2006/relationships/hyperlink" Target="http://cxem.net/beginner/beginner96.php"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6.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8.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tif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tif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3.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tiff"/><Relationship Id="rId3" Type="http://schemas.openxmlformats.org/officeDocument/2006/relationships/image" Target="../media/image87.tif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tiff"/><Relationship Id="rId3" Type="http://schemas.openxmlformats.org/officeDocument/2006/relationships/image" Target="../media/image89.tif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smtClean="0"/>
              <a:t>Цифровая электроника 101</a:t>
            </a:r>
            <a:endParaRPr lang="en-US" dirty="0"/>
          </a:p>
        </p:txBody>
      </p:sp>
      <p:sp>
        <p:nvSpPr>
          <p:cNvPr id="3" name="Subtitle 2"/>
          <p:cNvSpPr>
            <a:spLocks noGrp="1"/>
          </p:cNvSpPr>
          <p:nvPr>
            <p:ph type="subTitle" idx="1"/>
          </p:nvPr>
        </p:nvSpPr>
        <p:spPr/>
        <p:txBody>
          <a:bodyPr>
            <a:normAutofit fontScale="92500" lnSpcReduction="20000"/>
          </a:bodyPr>
          <a:lstStyle/>
          <a:p>
            <a:r>
              <a:rPr lang="ru-RU" dirty="0" smtClean="0"/>
              <a:t>ТОЭ, Физика, теория управления</a:t>
            </a:r>
          </a:p>
          <a:p>
            <a:endParaRPr lang="ru-RU" dirty="0"/>
          </a:p>
          <a:p>
            <a:r>
              <a:rPr lang="ru-RU" dirty="0" err="1" smtClean="0"/>
              <a:t>Уржумцев</a:t>
            </a:r>
            <a:r>
              <a:rPr lang="ru-RU" dirty="0" smtClean="0"/>
              <a:t> </a:t>
            </a:r>
            <a:r>
              <a:rPr lang="ru-RU" dirty="0" err="1" smtClean="0"/>
              <a:t>олег</a:t>
            </a:r>
            <a:r>
              <a:rPr lang="ru-RU" dirty="0" smtClean="0"/>
              <a:t>					</a:t>
            </a:r>
            <a:r>
              <a:rPr lang="en-US" dirty="0" smtClean="0">
                <a:hlinkClick r:id="rId3"/>
              </a:rPr>
              <a:t>netbug@mit.edu</a:t>
            </a:r>
            <a:endParaRPr lang="ru-RU" dirty="0" smtClean="0"/>
          </a:p>
          <a:p>
            <a:r>
              <a:rPr lang="ru-RU" dirty="0"/>
              <a:t>	</a:t>
            </a:r>
            <a:r>
              <a:rPr lang="ru-RU" dirty="0" smtClean="0"/>
              <a:t>					</a:t>
            </a:r>
            <a:r>
              <a:rPr lang="en-US" dirty="0" smtClean="0">
                <a:hlinkClick r:id="rId4"/>
              </a:rPr>
              <a:t>nb3.me</a:t>
            </a:r>
            <a:r>
              <a:rPr lang="en-US" dirty="0" smtClean="0"/>
              <a:t> </a:t>
            </a:r>
          </a:p>
        </p:txBody>
      </p:sp>
    </p:spTree>
    <p:extLst>
      <p:ext uri="{BB962C8B-B14F-4D97-AF65-F5344CB8AC3E}">
        <p14:creationId xmlns:p14="http://schemas.microsoft.com/office/powerpoint/2010/main" val="888150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7285"/>
                    </a14:imgEffect>
                    <a14:imgEffect>
                      <a14:saturation sat="17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Закон Ома. Практика</a:t>
            </a:r>
            <a:endParaRPr lang="en-US" dirty="0"/>
          </a:p>
        </p:txBody>
      </p:sp>
      <p:sp>
        <p:nvSpPr>
          <p:cNvPr id="3" name="Content Placeholder 2"/>
          <p:cNvSpPr>
            <a:spLocks noGrp="1"/>
          </p:cNvSpPr>
          <p:nvPr>
            <p:ph idx="1"/>
          </p:nvPr>
        </p:nvSpPr>
        <p:spPr/>
        <p:txBody>
          <a:bodyPr/>
          <a:lstStyle/>
          <a:p>
            <a:r>
              <a:rPr lang="ru-RU" dirty="0" smtClean="0"/>
              <a:t>Рассчитать добавочный резистор</a:t>
            </a:r>
            <a:r>
              <a:rPr lang="en-US" dirty="0" smtClean="0"/>
              <a:t> </a:t>
            </a:r>
            <a:r>
              <a:rPr lang="ru-RU" dirty="0" smtClean="0"/>
              <a:t>для тока </a:t>
            </a:r>
            <a:r>
              <a:rPr lang="en-US" dirty="0" smtClean="0"/>
              <a:t>I</a:t>
            </a:r>
            <a:r>
              <a:rPr lang="ru-RU" baseline="-25000" dirty="0" err="1" smtClean="0"/>
              <a:t>пр</a:t>
            </a:r>
            <a:r>
              <a:rPr lang="ru-RU" dirty="0" smtClean="0"/>
              <a:t> </a:t>
            </a:r>
            <a:r>
              <a:rPr lang="en-US" dirty="0" smtClean="0"/>
              <a:t>= 10 </a:t>
            </a:r>
            <a:r>
              <a:rPr lang="ru-RU" dirty="0" smtClean="0"/>
              <a:t>мА для питающего напряжения </a:t>
            </a:r>
            <a:r>
              <a:rPr lang="en-US" dirty="0" smtClean="0"/>
              <a:t>U</a:t>
            </a:r>
            <a:r>
              <a:rPr lang="ru-RU" baseline="-25000" dirty="0" smtClean="0"/>
              <a:t>пит</a:t>
            </a:r>
            <a:r>
              <a:rPr lang="ru-RU" dirty="0" smtClean="0"/>
              <a:t> = 9</a:t>
            </a:r>
            <a:r>
              <a:rPr lang="en-US" dirty="0" smtClean="0"/>
              <a:t>V</a:t>
            </a:r>
            <a:endParaRPr lang="ru-RU" dirty="0" smtClean="0"/>
          </a:p>
          <a:p>
            <a:r>
              <a:rPr lang="ru-RU" dirty="0" smtClean="0"/>
              <a:t>Собрать схему на макетной плате</a:t>
            </a:r>
          </a:p>
          <a:p>
            <a:r>
              <a:rPr lang="ru-RU" dirty="0" smtClean="0"/>
              <a:t>Проверить на стенде</a:t>
            </a:r>
            <a:endParaRPr lang="ru-RU" dirty="0"/>
          </a:p>
        </p:txBody>
      </p:sp>
      <p:pic>
        <p:nvPicPr>
          <p:cNvPr id="4" name="Picture 3"/>
          <p:cNvPicPr>
            <a:picLocks noChangeAspect="1"/>
          </p:cNvPicPr>
          <p:nvPr/>
        </p:nvPicPr>
        <p:blipFill rotWithShape="1">
          <a:blip r:embed="rId4"/>
          <a:srcRect r="40939"/>
          <a:stretch/>
        </p:blipFill>
        <p:spPr>
          <a:xfrm>
            <a:off x="7935911" y="2895912"/>
            <a:ext cx="1837676" cy="1485900"/>
          </a:xfrm>
          <a:prstGeom prst="rect">
            <a:avLst/>
          </a:prstGeom>
        </p:spPr>
      </p:pic>
      <p:pic>
        <p:nvPicPr>
          <p:cNvPr id="5" name="Picture 4"/>
          <p:cNvPicPr>
            <a:picLocks noChangeAspect="1"/>
          </p:cNvPicPr>
          <p:nvPr/>
        </p:nvPicPr>
        <p:blipFill rotWithShape="1">
          <a:blip r:embed="rId5"/>
          <a:srcRect r="31582"/>
          <a:stretch/>
        </p:blipFill>
        <p:spPr>
          <a:xfrm>
            <a:off x="7935911" y="4679742"/>
            <a:ext cx="2737086" cy="1485900"/>
          </a:xfrm>
          <a:prstGeom prst="rect">
            <a:avLst/>
          </a:prstGeom>
        </p:spPr>
      </p:pic>
    </p:spTree>
    <p:extLst>
      <p:ext uri="{BB962C8B-B14F-4D97-AF65-F5344CB8AC3E}">
        <p14:creationId xmlns:p14="http://schemas.microsoft.com/office/powerpoint/2010/main" val="11911171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Драйверы шаговых двигателей</a:t>
            </a:r>
            <a:endParaRPr lang="en-US" dirty="0"/>
          </a:p>
        </p:txBody>
      </p:sp>
      <p:sp>
        <p:nvSpPr>
          <p:cNvPr id="3" name="Content Placeholder 2"/>
          <p:cNvSpPr>
            <a:spLocks noGrp="1"/>
          </p:cNvSpPr>
          <p:nvPr>
            <p:ph idx="1"/>
          </p:nvPr>
        </p:nvSpPr>
        <p:spPr>
          <a:xfrm>
            <a:off x="1141412" y="5668296"/>
            <a:ext cx="9905999" cy="1189704"/>
          </a:xfrm>
        </p:spPr>
        <p:txBody>
          <a:bodyPr/>
          <a:lstStyle/>
          <a:p>
            <a:r>
              <a:rPr lang="ru-RU" dirty="0" smtClean="0"/>
              <a:t>Там же находим схему типовую включения</a:t>
            </a:r>
          </a:p>
          <a:p>
            <a:r>
              <a:rPr lang="ru-RU" dirty="0" smtClean="0"/>
              <a:t>Обратите внимание, двигатель изображён нестандартно</a:t>
            </a:r>
            <a:endParaRPr lang="en-US" dirty="0"/>
          </a:p>
        </p:txBody>
      </p:sp>
      <p:pic>
        <p:nvPicPr>
          <p:cNvPr id="4" name="Picture 3"/>
          <p:cNvPicPr>
            <a:picLocks noChangeAspect="1"/>
          </p:cNvPicPr>
          <p:nvPr/>
        </p:nvPicPr>
        <p:blipFill>
          <a:blip r:embed="rId2"/>
          <a:stretch>
            <a:fillRect/>
          </a:stretch>
        </p:blipFill>
        <p:spPr>
          <a:xfrm>
            <a:off x="1503361" y="1774175"/>
            <a:ext cx="8392807" cy="3946825"/>
          </a:xfrm>
          <a:prstGeom prst="rect">
            <a:avLst/>
          </a:prstGeom>
        </p:spPr>
      </p:pic>
    </p:spTree>
    <p:extLst>
      <p:ext uri="{BB962C8B-B14F-4D97-AF65-F5344CB8AC3E}">
        <p14:creationId xmlns:p14="http://schemas.microsoft.com/office/powerpoint/2010/main" val="5686639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ru-RU" dirty="0" smtClean="0"/>
              <a:t>Шаговые двигатели: </a:t>
            </a:r>
            <a:r>
              <a:rPr lang="en-US" dirty="0" smtClean="0">
                <a:hlinkClick r:id="rId2"/>
              </a:rPr>
              <a:t>http</a:t>
            </a:r>
            <a:r>
              <a:rPr lang="en-US" dirty="0">
                <a:hlinkClick r:id="rId2"/>
              </a:rPr>
              <a:t>://</a:t>
            </a:r>
            <a:r>
              <a:rPr lang="en-US" dirty="0" smtClean="0">
                <a:hlinkClick r:id="rId2"/>
              </a:rPr>
              <a:t>kit-e.ru/preview/pre_71_10_13_stm_inaction.php</a:t>
            </a:r>
            <a:endParaRPr lang="ru-RU" dirty="0" smtClean="0"/>
          </a:p>
          <a:p>
            <a:endParaRPr lang="en-US" dirty="0"/>
          </a:p>
        </p:txBody>
      </p:sp>
    </p:spTree>
    <p:extLst>
      <p:ext uri="{BB962C8B-B14F-4D97-AF65-F5344CB8AC3E}">
        <p14:creationId xmlns:p14="http://schemas.microsoft.com/office/powerpoint/2010/main" val="1461733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1">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50928"/>
          </a:xfrm>
        </p:spPr>
        <p:txBody>
          <a:bodyPr/>
          <a:lstStyle/>
          <a:p>
            <a:r>
              <a:rPr lang="ru-RU" dirty="0" smtClean="0"/>
              <a:t>Занятие 6. </a:t>
            </a:r>
            <a:r>
              <a:rPr lang="en-US" dirty="0" smtClean="0">
                <a:effectLst>
                  <a:glow rad="228600">
                    <a:schemeClr val="bg1">
                      <a:alpha val="40000"/>
                    </a:schemeClr>
                  </a:glow>
                </a:effectLst>
              </a:rPr>
              <a:t>Best practices</a:t>
            </a:r>
            <a:endParaRPr lang="en-US" dirty="0">
              <a:effectLst>
                <a:glow rad="228600">
                  <a:schemeClr val="bg1">
                    <a:alpha val="40000"/>
                  </a:schemeClr>
                </a:glow>
              </a:effectLst>
            </a:endParaRPr>
          </a:p>
        </p:txBody>
      </p:sp>
    </p:spTree>
    <p:extLst>
      <p:ext uri="{BB962C8B-B14F-4D97-AF65-F5344CB8AC3E}">
        <p14:creationId xmlns:p14="http://schemas.microsoft.com/office/powerpoint/2010/main" val="178922461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Управляющий контур</a:t>
            </a:r>
            <a:endParaRPr lang="en-US" dirty="0"/>
          </a:p>
        </p:txBody>
      </p:sp>
      <p:sp>
        <p:nvSpPr>
          <p:cNvPr id="3" name="Content Placeholder 2"/>
          <p:cNvSpPr>
            <a:spLocks noGrp="1"/>
          </p:cNvSpPr>
          <p:nvPr>
            <p:ph idx="1"/>
          </p:nvPr>
        </p:nvSpPr>
        <p:spPr>
          <a:xfrm>
            <a:off x="1141412" y="2249486"/>
            <a:ext cx="9905999" cy="4208463"/>
          </a:xfrm>
        </p:spPr>
        <p:txBody>
          <a:bodyPr/>
          <a:lstStyle/>
          <a:p>
            <a:r>
              <a:rPr lang="ru-RU" dirty="0" smtClean="0"/>
              <a:t>Прямое управление не обеспечивает</a:t>
            </a:r>
            <a:r>
              <a:rPr lang="ru-RU" dirty="0"/>
              <a:t/>
            </a:r>
            <a:br>
              <a:rPr lang="ru-RU" dirty="0"/>
            </a:br>
            <a:r>
              <a:rPr lang="ru-RU" dirty="0" smtClean="0"/>
              <a:t>учёт возмущающих воздействий</a:t>
            </a:r>
            <a:br>
              <a:rPr lang="ru-RU" dirty="0" smtClean="0"/>
            </a:br>
            <a:r>
              <a:rPr lang="ru-RU" dirty="0" smtClean="0"/>
              <a:t>со стороны реальности</a:t>
            </a:r>
          </a:p>
          <a:p>
            <a:r>
              <a:rPr lang="ru-RU" dirty="0" smtClean="0"/>
              <a:t>Результат может значительно </a:t>
            </a:r>
            <a:br>
              <a:rPr lang="ru-RU" dirty="0" smtClean="0"/>
            </a:br>
            <a:r>
              <a:rPr lang="ru-RU" dirty="0" smtClean="0"/>
              <a:t>отличаться от заданного</a:t>
            </a:r>
          </a:p>
          <a:p>
            <a:r>
              <a:rPr lang="ru-RU" dirty="0" smtClean="0"/>
              <a:t>При помощи обратной связи с исполнительного элемента можно компенсировать это воздействие</a:t>
            </a:r>
          </a:p>
          <a:p>
            <a:r>
              <a:rPr lang="ru-RU" dirty="0" smtClean="0"/>
              <a:t>При управлении по напряжению реализуется с помощью ОУ</a:t>
            </a:r>
          </a:p>
        </p:txBody>
      </p:sp>
      <p:pic>
        <p:nvPicPr>
          <p:cNvPr id="4" name="Picture 3"/>
          <p:cNvPicPr>
            <a:picLocks noChangeAspect="1"/>
          </p:cNvPicPr>
          <p:nvPr/>
        </p:nvPicPr>
        <p:blipFill>
          <a:blip r:embed="rId2"/>
          <a:stretch>
            <a:fillRect/>
          </a:stretch>
        </p:blipFill>
        <p:spPr>
          <a:xfrm>
            <a:off x="6639560" y="157480"/>
            <a:ext cx="5359400" cy="4394200"/>
          </a:xfrm>
          <a:prstGeom prst="rect">
            <a:avLst/>
          </a:prstGeom>
        </p:spPr>
      </p:pic>
    </p:spTree>
    <p:extLst>
      <p:ext uri="{BB962C8B-B14F-4D97-AF65-F5344CB8AC3E}">
        <p14:creationId xmlns:p14="http://schemas.microsoft.com/office/powerpoint/2010/main" val="211460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Полезные схемы: защёлка</a:t>
            </a:r>
            <a:endParaRPr lang="en-US" dirty="0"/>
          </a:p>
        </p:txBody>
      </p:sp>
      <p:sp>
        <p:nvSpPr>
          <p:cNvPr id="3" name="Content Placeholder 2"/>
          <p:cNvSpPr>
            <a:spLocks noGrp="1"/>
          </p:cNvSpPr>
          <p:nvPr>
            <p:ph idx="1"/>
          </p:nvPr>
        </p:nvSpPr>
        <p:spPr/>
        <p:txBody>
          <a:bodyPr/>
          <a:lstStyle/>
          <a:p>
            <a:r>
              <a:rPr lang="ru-RU" dirty="0" smtClean="0"/>
              <a:t>Аналог </a:t>
            </a:r>
            <a:r>
              <a:rPr lang="ru-RU" dirty="0" err="1" smtClean="0"/>
              <a:t>тринистора</a:t>
            </a:r>
            <a:endParaRPr lang="ru-RU" dirty="0" smtClean="0"/>
          </a:p>
          <a:p>
            <a:r>
              <a:rPr lang="ru-RU" dirty="0" smtClean="0"/>
              <a:t>Держит включенное состояние до отключения </a:t>
            </a:r>
            <a:br>
              <a:rPr lang="ru-RU" dirty="0" smtClean="0"/>
            </a:br>
            <a:r>
              <a:rPr lang="en-US" dirty="0" smtClean="0"/>
              <a:t>U</a:t>
            </a:r>
            <a:r>
              <a:rPr lang="ru-RU" dirty="0" smtClean="0"/>
              <a:t>пит</a:t>
            </a:r>
            <a:endParaRPr lang="en-US" dirty="0"/>
          </a:p>
        </p:txBody>
      </p:sp>
      <p:pic>
        <p:nvPicPr>
          <p:cNvPr id="4" name="Picture 3"/>
          <p:cNvPicPr>
            <a:picLocks noChangeAspect="1"/>
          </p:cNvPicPr>
          <p:nvPr/>
        </p:nvPicPr>
        <p:blipFill>
          <a:blip r:embed="rId3"/>
          <a:stretch>
            <a:fillRect/>
          </a:stretch>
        </p:blipFill>
        <p:spPr>
          <a:xfrm>
            <a:off x="8194040" y="338137"/>
            <a:ext cx="3416300" cy="3822700"/>
          </a:xfrm>
          <a:prstGeom prst="rect">
            <a:avLst/>
          </a:prstGeom>
        </p:spPr>
      </p:pic>
      <p:pic>
        <p:nvPicPr>
          <p:cNvPr id="5" name="Picture 4"/>
          <p:cNvPicPr>
            <a:picLocks noChangeAspect="1"/>
          </p:cNvPicPr>
          <p:nvPr/>
        </p:nvPicPr>
        <p:blipFill>
          <a:blip r:embed="rId4"/>
          <a:stretch>
            <a:fillRect/>
          </a:stretch>
        </p:blipFill>
        <p:spPr>
          <a:xfrm>
            <a:off x="4008120" y="3718560"/>
            <a:ext cx="3810000" cy="2781300"/>
          </a:xfrm>
          <a:prstGeom prst="rect">
            <a:avLst/>
          </a:prstGeom>
        </p:spPr>
      </p:pic>
    </p:spTree>
    <p:extLst>
      <p:ext uri="{BB962C8B-B14F-4D97-AF65-F5344CB8AC3E}">
        <p14:creationId xmlns:p14="http://schemas.microsoft.com/office/powerpoint/2010/main" val="151127611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мультивибратор</a:t>
            </a:r>
            <a:endParaRPr lang="en-US" dirty="0"/>
          </a:p>
        </p:txBody>
      </p:sp>
      <p:sp>
        <p:nvSpPr>
          <p:cNvPr id="3" name="Content Placeholder 2"/>
          <p:cNvSpPr>
            <a:spLocks noGrp="1"/>
          </p:cNvSpPr>
          <p:nvPr>
            <p:ph idx="1"/>
          </p:nvPr>
        </p:nvSpPr>
        <p:spPr>
          <a:xfrm>
            <a:off x="1244282" y="5372099"/>
            <a:ext cx="9905999" cy="1280161"/>
          </a:xfrm>
        </p:spPr>
        <p:txBody>
          <a:bodyPr>
            <a:normAutofit fontScale="92500" lnSpcReduction="20000"/>
          </a:bodyPr>
          <a:lstStyle/>
          <a:p>
            <a:r>
              <a:rPr lang="ru-RU" dirty="0"/>
              <a:t>Г</a:t>
            </a:r>
            <a:r>
              <a:rPr lang="ru-RU" dirty="0" smtClean="0"/>
              <a:t>енератор </a:t>
            </a:r>
            <a:r>
              <a:rPr lang="ru-RU" dirty="0"/>
              <a:t>прямоугольных </a:t>
            </a:r>
            <a:r>
              <a:rPr lang="ru-RU" dirty="0" smtClean="0"/>
              <a:t>импульсов</a:t>
            </a:r>
          </a:p>
          <a:p>
            <a:r>
              <a:rPr lang="ru-RU" dirty="0" err="1" smtClean="0"/>
              <a:t>Автогенерация</a:t>
            </a:r>
            <a:r>
              <a:rPr lang="ru-RU" dirty="0" smtClean="0"/>
              <a:t>: импульсы возникают сами</a:t>
            </a:r>
            <a:r>
              <a:rPr lang="ru-RU" dirty="0"/>
              <a:t/>
            </a:r>
            <a:br>
              <a:rPr lang="ru-RU" dirty="0"/>
            </a:br>
            <a:endParaRPr lang="ru-RU" dirty="0" smtClean="0"/>
          </a:p>
        </p:txBody>
      </p:sp>
      <p:pic>
        <p:nvPicPr>
          <p:cNvPr id="4" name="Picture 3"/>
          <p:cNvPicPr>
            <a:picLocks noChangeAspect="1"/>
          </p:cNvPicPr>
          <p:nvPr/>
        </p:nvPicPr>
        <p:blipFill>
          <a:blip r:embed="rId3"/>
          <a:stretch>
            <a:fillRect/>
          </a:stretch>
        </p:blipFill>
        <p:spPr>
          <a:xfrm>
            <a:off x="1417320" y="1907857"/>
            <a:ext cx="4869180" cy="3211950"/>
          </a:xfrm>
          <a:prstGeom prst="rect">
            <a:avLst/>
          </a:prstGeom>
        </p:spPr>
      </p:pic>
      <p:pic>
        <p:nvPicPr>
          <p:cNvPr id="5" name="Picture 4"/>
          <p:cNvPicPr>
            <a:picLocks noChangeAspect="1"/>
          </p:cNvPicPr>
          <p:nvPr/>
        </p:nvPicPr>
        <p:blipFill>
          <a:blip r:embed="rId4"/>
          <a:stretch>
            <a:fillRect/>
          </a:stretch>
        </p:blipFill>
        <p:spPr>
          <a:xfrm>
            <a:off x="7913366" y="3513832"/>
            <a:ext cx="3429000" cy="2540000"/>
          </a:xfrm>
          <a:prstGeom prst="rect">
            <a:avLst/>
          </a:prstGeom>
        </p:spPr>
      </p:pic>
      <p:pic>
        <p:nvPicPr>
          <p:cNvPr id="6" name="Picture 5"/>
          <p:cNvPicPr>
            <a:picLocks noChangeAspect="1"/>
          </p:cNvPicPr>
          <p:nvPr/>
        </p:nvPicPr>
        <p:blipFill>
          <a:blip r:embed="rId5"/>
          <a:stretch>
            <a:fillRect/>
          </a:stretch>
        </p:blipFill>
        <p:spPr>
          <a:xfrm>
            <a:off x="7894318" y="890588"/>
            <a:ext cx="3429000" cy="2413000"/>
          </a:xfrm>
          <a:prstGeom prst="rect">
            <a:avLst/>
          </a:prstGeom>
        </p:spPr>
      </p:pic>
    </p:spTree>
    <p:extLst>
      <p:ext uri="{BB962C8B-B14F-4D97-AF65-F5344CB8AC3E}">
        <p14:creationId xmlns:p14="http://schemas.microsoft.com/office/powerpoint/2010/main" val="45962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49440" y="891540"/>
            <a:ext cx="4331970" cy="51929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ru-RU" dirty="0" err="1" smtClean="0"/>
              <a:t>Одновибратор</a:t>
            </a:r>
            <a:endParaRPr lang="en-US" dirty="0"/>
          </a:p>
        </p:txBody>
      </p:sp>
      <p:pic>
        <p:nvPicPr>
          <p:cNvPr id="4" name="Content Placeholder 3"/>
          <p:cNvPicPr>
            <a:picLocks noGrp="1" noChangeAspect="1"/>
          </p:cNvPicPr>
          <p:nvPr>
            <p:ph idx="1"/>
          </p:nvPr>
        </p:nvPicPr>
        <p:blipFill>
          <a:blip r:embed="rId2"/>
          <a:stretch>
            <a:fillRect/>
          </a:stretch>
        </p:blipFill>
        <p:spPr>
          <a:xfrm>
            <a:off x="7294563" y="1073944"/>
            <a:ext cx="3429000" cy="2349500"/>
          </a:xfrm>
          <a:prstGeom prst="rect">
            <a:avLst/>
          </a:prstGeom>
        </p:spPr>
      </p:pic>
      <p:pic>
        <p:nvPicPr>
          <p:cNvPr id="5" name="Picture 4"/>
          <p:cNvPicPr>
            <a:picLocks noChangeAspect="1"/>
          </p:cNvPicPr>
          <p:nvPr/>
        </p:nvPicPr>
        <p:blipFill>
          <a:blip r:embed="rId3"/>
          <a:stretch>
            <a:fillRect/>
          </a:stretch>
        </p:blipFill>
        <p:spPr>
          <a:xfrm>
            <a:off x="7202170" y="3703320"/>
            <a:ext cx="3937000" cy="2286000"/>
          </a:xfrm>
          <a:prstGeom prst="rect">
            <a:avLst/>
          </a:prstGeom>
        </p:spPr>
      </p:pic>
      <p:sp>
        <p:nvSpPr>
          <p:cNvPr id="6" name="TextBox 5"/>
          <p:cNvSpPr txBox="1"/>
          <p:nvPr/>
        </p:nvSpPr>
        <p:spPr>
          <a:xfrm>
            <a:off x="8226693" y="6084530"/>
            <a:ext cx="1887953" cy="369332"/>
          </a:xfrm>
          <a:prstGeom prst="rect">
            <a:avLst/>
          </a:prstGeom>
          <a:noFill/>
        </p:spPr>
        <p:txBody>
          <a:bodyPr wrap="none" rtlCol="0">
            <a:spAutoFit/>
          </a:bodyPr>
          <a:lstStyle/>
          <a:p>
            <a:r>
              <a:rPr lang="ru-RU" dirty="0" smtClean="0"/>
              <a:t>Запуск через </a:t>
            </a:r>
            <a:r>
              <a:rPr lang="en-US" dirty="0" smtClean="0"/>
              <a:t>VT1</a:t>
            </a:r>
            <a:endParaRPr lang="en-US" dirty="0"/>
          </a:p>
        </p:txBody>
      </p:sp>
    </p:spTree>
    <p:extLst>
      <p:ext uri="{BB962C8B-B14F-4D97-AF65-F5344CB8AC3E}">
        <p14:creationId xmlns:p14="http://schemas.microsoft.com/office/powerpoint/2010/main" val="1472973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Генератор импульсов</a:t>
            </a:r>
            <a:r>
              <a:rPr lang="en-US" dirty="0" smtClean="0"/>
              <a:t> NE555</a:t>
            </a:r>
            <a:endParaRPr lang="en-US" dirty="0"/>
          </a:p>
        </p:txBody>
      </p:sp>
      <p:sp>
        <p:nvSpPr>
          <p:cNvPr id="3" name="Content Placeholder 2"/>
          <p:cNvSpPr>
            <a:spLocks noGrp="1"/>
          </p:cNvSpPr>
          <p:nvPr>
            <p:ph idx="1"/>
          </p:nvPr>
        </p:nvSpPr>
        <p:spPr>
          <a:xfrm>
            <a:off x="1244282" y="5372099"/>
            <a:ext cx="9905999" cy="1280161"/>
          </a:xfrm>
        </p:spPr>
        <p:txBody>
          <a:bodyPr>
            <a:normAutofit fontScale="92500" lnSpcReduction="20000"/>
          </a:bodyPr>
          <a:lstStyle/>
          <a:p>
            <a:r>
              <a:rPr lang="ru-RU" dirty="0"/>
              <a:t>Г</a:t>
            </a:r>
            <a:r>
              <a:rPr lang="ru-RU" dirty="0" smtClean="0"/>
              <a:t>енератор </a:t>
            </a:r>
            <a:r>
              <a:rPr lang="ru-RU" dirty="0"/>
              <a:t>прямоугольных </a:t>
            </a:r>
            <a:r>
              <a:rPr lang="ru-RU" dirty="0" smtClean="0"/>
              <a:t>импульсов</a:t>
            </a:r>
          </a:p>
          <a:p>
            <a:r>
              <a:rPr lang="ru-RU" dirty="0" err="1" smtClean="0"/>
              <a:t>Автогенерация</a:t>
            </a:r>
            <a:r>
              <a:rPr lang="ru-RU" dirty="0" smtClean="0"/>
              <a:t>: импульсы возникают сами</a:t>
            </a:r>
            <a:r>
              <a:rPr lang="ru-RU" dirty="0"/>
              <a:t/>
            </a:r>
            <a:br>
              <a:rPr lang="ru-RU" dirty="0"/>
            </a:br>
            <a:endParaRPr lang="ru-RU" dirty="0" smtClean="0"/>
          </a:p>
        </p:txBody>
      </p:sp>
      <p:pic>
        <p:nvPicPr>
          <p:cNvPr id="6" name="Picture 5"/>
          <p:cNvPicPr>
            <a:picLocks noChangeAspect="1"/>
          </p:cNvPicPr>
          <p:nvPr/>
        </p:nvPicPr>
        <p:blipFill>
          <a:blip r:embed="rId3"/>
          <a:stretch>
            <a:fillRect/>
          </a:stretch>
        </p:blipFill>
        <p:spPr>
          <a:xfrm>
            <a:off x="7759088" y="0"/>
            <a:ext cx="4431323" cy="3600450"/>
          </a:xfrm>
          <a:prstGeom prst="rect">
            <a:avLst/>
          </a:prstGeom>
        </p:spPr>
      </p:pic>
      <p:pic>
        <p:nvPicPr>
          <p:cNvPr id="8" name="Picture 7"/>
          <p:cNvPicPr>
            <a:picLocks noChangeAspect="1"/>
          </p:cNvPicPr>
          <p:nvPr/>
        </p:nvPicPr>
        <p:blipFill>
          <a:blip r:embed="rId4"/>
          <a:stretch>
            <a:fillRect/>
          </a:stretch>
        </p:blipFill>
        <p:spPr>
          <a:xfrm>
            <a:off x="654050" y="1634977"/>
            <a:ext cx="6855460" cy="3691402"/>
          </a:xfrm>
          <a:prstGeom prst="rect">
            <a:avLst/>
          </a:prstGeom>
        </p:spPr>
      </p:pic>
    </p:spTree>
    <p:extLst>
      <p:ext uri="{BB962C8B-B14F-4D97-AF65-F5344CB8AC3E}">
        <p14:creationId xmlns:p14="http://schemas.microsoft.com/office/powerpoint/2010/main" val="94974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smtClean="0"/>
              <a:t>Одновибратор</a:t>
            </a:r>
            <a:r>
              <a:rPr lang="ru-RU" dirty="0" smtClean="0"/>
              <a:t> на </a:t>
            </a:r>
            <a:r>
              <a:rPr lang="en-US" dirty="0" smtClean="0"/>
              <a:t>NE555</a:t>
            </a:r>
            <a:endParaRPr lang="en-US" dirty="0"/>
          </a:p>
        </p:txBody>
      </p:sp>
      <p:pic>
        <p:nvPicPr>
          <p:cNvPr id="4" name="Picture 3"/>
          <p:cNvPicPr>
            <a:picLocks noChangeAspect="1"/>
          </p:cNvPicPr>
          <p:nvPr/>
        </p:nvPicPr>
        <p:blipFill>
          <a:blip r:embed="rId2"/>
          <a:stretch>
            <a:fillRect/>
          </a:stretch>
        </p:blipFill>
        <p:spPr>
          <a:xfrm>
            <a:off x="1141412" y="1807210"/>
            <a:ext cx="7721600" cy="2603500"/>
          </a:xfrm>
          <a:prstGeom prst="rect">
            <a:avLst/>
          </a:prstGeom>
        </p:spPr>
      </p:pic>
      <p:sp>
        <p:nvSpPr>
          <p:cNvPr id="9" name="Rectangle 8"/>
          <p:cNvSpPr/>
          <p:nvPr/>
        </p:nvSpPr>
        <p:spPr>
          <a:xfrm>
            <a:off x="3139322" y="4410710"/>
            <a:ext cx="3307316" cy="369332"/>
          </a:xfrm>
          <a:prstGeom prst="rect">
            <a:avLst/>
          </a:prstGeom>
        </p:spPr>
        <p:txBody>
          <a:bodyPr wrap="none">
            <a:spAutoFit/>
          </a:bodyPr>
          <a:lstStyle/>
          <a:p>
            <a:r>
              <a:rPr lang="en-US" b="1" dirty="0">
                <a:latin typeface="arial" charset="0"/>
              </a:rPr>
              <a:t>T = 1.1 x R x C ( in seconds )</a:t>
            </a:r>
            <a:endParaRPr lang="en-US" dirty="0"/>
          </a:p>
        </p:txBody>
      </p:sp>
      <p:sp>
        <p:nvSpPr>
          <p:cNvPr id="10" name="Content Placeholder 9"/>
          <p:cNvSpPr>
            <a:spLocks noGrp="1"/>
          </p:cNvSpPr>
          <p:nvPr>
            <p:ph idx="1"/>
          </p:nvPr>
        </p:nvSpPr>
        <p:spPr/>
        <p:txBody>
          <a:bodyPr/>
          <a:lstStyle/>
          <a:p>
            <a:endParaRPr lang="en-US"/>
          </a:p>
        </p:txBody>
      </p:sp>
    </p:spTree>
    <p:extLst>
      <p:ext uri="{BB962C8B-B14F-4D97-AF65-F5344CB8AC3E}">
        <p14:creationId xmlns:p14="http://schemas.microsoft.com/office/powerpoint/2010/main" val="6846001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Мультивибратор на 555</a:t>
            </a:r>
            <a:endParaRPr lang="en-US" dirty="0"/>
          </a:p>
        </p:txBody>
      </p:sp>
      <p:pic>
        <p:nvPicPr>
          <p:cNvPr id="4" name="Picture 3"/>
          <p:cNvPicPr>
            <a:picLocks noChangeAspect="1"/>
          </p:cNvPicPr>
          <p:nvPr/>
        </p:nvPicPr>
        <p:blipFill>
          <a:blip r:embed="rId2"/>
          <a:stretch>
            <a:fillRect/>
          </a:stretch>
        </p:blipFill>
        <p:spPr>
          <a:xfrm>
            <a:off x="942340" y="1776730"/>
            <a:ext cx="7404100" cy="3213100"/>
          </a:xfrm>
          <a:prstGeom prst="rect">
            <a:avLst/>
          </a:prstGeom>
        </p:spPr>
      </p:pic>
      <p:pic>
        <p:nvPicPr>
          <p:cNvPr id="5" name="Picture 4"/>
          <p:cNvPicPr>
            <a:picLocks noChangeAspect="1"/>
          </p:cNvPicPr>
          <p:nvPr/>
        </p:nvPicPr>
        <p:blipFill>
          <a:blip r:embed="rId3"/>
          <a:stretch>
            <a:fillRect/>
          </a:stretch>
        </p:blipFill>
        <p:spPr>
          <a:xfrm>
            <a:off x="7607776" y="767081"/>
            <a:ext cx="4178300" cy="1866900"/>
          </a:xfrm>
          <a:prstGeom prst="rect">
            <a:avLst/>
          </a:prstGeom>
        </p:spPr>
      </p:pic>
      <p:sp>
        <p:nvSpPr>
          <p:cNvPr id="10" name="Rectangle 9"/>
          <p:cNvSpPr/>
          <p:nvPr/>
        </p:nvSpPr>
        <p:spPr>
          <a:xfrm>
            <a:off x="8346440" y="2721014"/>
            <a:ext cx="3634328" cy="369332"/>
          </a:xfrm>
          <a:prstGeom prst="rect">
            <a:avLst/>
          </a:prstGeom>
        </p:spPr>
        <p:txBody>
          <a:bodyPr wrap="none">
            <a:spAutoFit/>
          </a:bodyPr>
          <a:lstStyle/>
          <a:p>
            <a:r>
              <a:rPr lang="mr-IN" b="1" dirty="0" err="1">
                <a:latin typeface="arial" charset="0"/>
              </a:rPr>
              <a:t>f</a:t>
            </a:r>
            <a:r>
              <a:rPr lang="mr-IN" b="1" dirty="0">
                <a:latin typeface="arial" charset="0"/>
              </a:rPr>
              <a:t> = 1/( 0.693 </a:t>
            </a:r>
            <a:r>
              <a:rPr lang="mr-IN" b="1" dirty="0" err="1">
                <a:latin typeface="arial" charset="0"/>
              </a:rPr>
              <a:t>x</a:t>
            </a:r>
            <a:r>
              <a:rPr lang="mr-IN" b="1" dirty="0">
                <a:latin typeface="arial" charset="0"/>
              </a:rPr>
              <a:t> C </a:t>
            </a:r>
            <a:r>
              <a:rPr lang="mr-IN" b="1" dirty="0" err="1">
                <a:latin typeface="arial" charset="0"/>
              </a:rPr>
              <a:t>x</a:t>
            </a:r>
            <a:r>
              <a:rPr lang="mr-IN" b="1" dirty="0">
                <a:latin typeface="arial" charset="0"/>
              </a:rPr>
              <a:t> ( R1 + 2 </a:t>
            </a:r>
            <a:r>
              <a:rPr lang="mr-IN" b="1" dirty="0" err="1">
                <a:latin typeface="arial" charset="0"/>
              </a:rPr>
              <a:t>x</a:t>
            </a:r>
            <a:r>
              <a:rPr lang="mr-IN" b="1" dirty="0">
                <a:latin typeface="arial" charset="0"/>
              </a:rPr>
              <a:t> R2 )</a:t>
            </a:r>
            <a:endParaRPr lang="mr-IN" dirty="0"/>
          </a:p>
        </p:txBody>
      </p:sp>
      <p:sp>
        <p:nvSpPr>
          <p:cNvPr id="12" name="Rectangle 11"/>
          <p:cNvSpPr/>
          <p:nvPr/>
        </p:nvSpPr>
        <p:spPr>
          <a:xfrm>
            <a:off x="8346440" y="3255300"/>
            <a:ext cx="8089424" cy="1477328"/>
          </a:xfrm>
          <a:prstGeom prst="rect">
            <a:avLst/>
          </a:prstGeom>
        </p:spPr>
        <p:txBody>
          <a:bodyPr wrap="square">
            <a:spAutoFit/>
          </a:bodyPr>
          <a:lstStyle/>
          <a:p>
            <a:r>
              <a:rPr lang="en-US" dirty="0" smtClean="0"/>
              <a:t>C</a:t>
            </a:r>
            <a:r>
              <a:rPr lang="ru-RU" dirty="0" err="1" smtClean="0"/>
              <a:t>кважность</a:t>
            </a:r>
            <a:r>
              <a:rPr lang="ru-RU" dirty="0" smtClean="0"/>
              <a:t> считается по формуле</a:t>
            </a:r>
            <a:endParaRPr lang="ru-RU" dirty="0"/>
          </a:p>
          <a:p>
            <a:r>
              <a:rPr lang="en-US" dirty="0" smtClean="0"/>
              <a:t>D </a:t>
            </a:r>
            <a:r>
              <a:rPr lang="en-US" dirty="0"/>
              <a:t>= t1/t = ( R1 + R2 ) / ( R1 + 2R2 </a:t>
            </a:r>
            <a:r>
              <a:rPr lang="en-US" dirty="0" smtClean="0"/>
              <a:t>)</a:t>
            </a:r>
            <a:endParaRPr lang="ru-RU" dirty="0" smtClean="0"/>
          </a:p>
          <a:p>
            <a:r>
              <a:rPr lang="ru-RU" dirty="0" smtClean="0"/>
              <a:t>Соответственно, время</a:t>
            </a:r>
            <a:r>
              <a:rPr lang="ru-RU" dirty="0"/>
              <a:t> </a:t>
            </a:r>
            <a:endParaRPr lang="ru-RU" dirty="0" smtClean="0"/>
          </a:p>
          <a:p>
            <a:r>
              <a:rPr lang="en-US" dirty="0" smtClean="0"/>
              <a:t>t1 </a:t>
            </a:r>
            <a:r>
              <a:rPr lang="en-US" dirty="0"/>
              <a:t>= 0.693 ( R1+R2 )</a:t>
            </a:r>
            <a:r>
              <a:rPr lang="en-US" dirty="0" smtClean="0"/>
              <a:t>C</a:t>
            </a:r>
            <a:endParaRPr lang="ru-RU" dirty="0" smtClean="0"/>
          </a:p>
          <a:p>
            <a:r>
              <a:rPr lang="en-US" dirty="0" smtClean="0"/>
              <a:t>t2 </a:t>
            </a:r>
            <a:r>
              <a:rPr lang="en-US" dirty="0"/>
              <a:t>= 0.693 x R2 x C</a:t>
            </a:r>
          </a:p>
        </p:txBody>
      </p:sp>
    </p:spTree>
    <p:extLst>
      <p:ext uri="{BB962C8B-B14F-4D97-AF65-F5344CB8AC3E}">
        <p14:creationId xmlns:p14="http://schemas.microsoft.com/office/powerpoint/2010/main" val="341185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Последовательное соединение элементов</a:t>
            </a:r>
            <a:endParaRPr lang="en-US" dirty="0"/>
          </a:p>
        </p:txBody>
      </p:sp>
      <p:sp>
        <p:nvSpPr>
          <p:cNvPr id="3" name="Content Placeholder 2"/>
          <p:cNvSpPr>
            <a:spLocks noGrp="1"/>
          </p:cNvSpPr>
          <p:nvPr>
            <p:ph idx="1"/>
          </p:nvPr>
        </p:nvSpPr>
        <p:spPr>
          <a:ln>
            <a:noFill/>
          </a:ln>
        </p:spPr>
        <p:txBody>
          <a:bodyPr>
            <a:normAutofit/>
          </a:bodyPr>
          <a:lstStyle/>
          <a:p>
            <a:endParaRPr lang="ru-RU" dirty="0" smtClean="0"/>
          </a:p>
          <a:p>
            <a:r>
              <a:rPr lang="ru-RU" dirty="0" smtClean="0"/>
              <a:t>Исходя из 1го правила Кирхгофа, в цепи, содержащей несколько последовательно соединённых элементов, ток в каждом узле одинаков.</a:t>
            </a:r>
          </a:p>
          <a:p>
            <a:r>
              <a:rPr lang="ru-RU" dirty="0" smtClean="0"/>
              <a:t> </a:t>
            </a:r>
            <a:r>
              <a:rPr lang="en-US" dirty="0" smtClean="0"/>
              <a:t>R</a:t>
            </a:r>
            <a:r>
              <a:rPr lang="ru-RU" baseline="-25000" dirty="0" smtClean="0"/>
              <a:t>общ</a:t>
            </a:r>
            <a:r>
              <a:rPr lang="en-US" dirty="0" smtClean="0"/>
              <a:t> = R</a:t>
            </a:r>
            <a:r>
              <a:rPr lang="en-US" baseline="-25000" dirty="0" smtClean="0"/>
              <a:t>1</a:t>
            </a:r>
            <a:r>
              <a:rPr lang="en-US" dirty="0" smtClean="0"/>
              <a:t> + R</a:t>
            </a:r>
            <a:r>
              <a:rPr lang="en-US" baseline="-25000" dirty="0" smtClean="0"/>
              <a:t>2</a:t>
            </a:r>
            <a:r>
              <a:rPr lang="en-US" dirty="0" smtClean="0"/>
              <a:t> + R3</a:t>
            </a:r>
          </a:p>
        </p:txBody>
      </p:sp>
      <p:pic>
        <p:nvPicPr>
          <p:cNvPr id="4" name="Picture 3"/>
          <p:cNvPicPr>
            <a:picLocks noChangeAspect="1"/>
          </p:cNvPicPr>
          <p:nvPr/>
        </p:nvPicPr>
        <p:blipFill>
          <a:blip r:embed="rId2"/>
          <a:stretch>
            <a:fillRect/>
          </a:stretch>
        </p:blipFill>
        <p:spPr>
          <a:xfrm>
            <a:off x="6722110" y="1357803"/>
            <a:ext cx="5080000" cy="1524000"/>
          </a:xfrm>
          <a:prstGeom prst="rect">
            <a:avLst/>
          </a:prstGeom>
        </p:spPr>
      </p:pic>
    </p:spTree>
    <p:extLst>
      <p:ext uri="{BB962C8B-B14F-4D97-AF65-F5344CB8AC3E}">
        <p14:creationId xmlns:p14="http://schemas.microsoft.com/office/powerpoint/2010/main" val="1561897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Широтно-импульсная модуляция</a:t>
            </a:r>
            <a:endParaRPr lang="en-US" dirty="0"/>
          </a:p>
        </p:txBody>
      </p:sp>
      <p:sp>
        <p:nvSpPr>
          <p:cNvPr id="3" name="Content Placeholder 2"/>
          <p:cNvSpPr>
            <a:spLocks noGrp="1"/>
          </p:cNvSpPr>
          <p:nvPr>
            <p:ph idx="1"/>
          </p:nvPr>
        </p:nvSpPr>
        <p:spPr/>
        <p:txBody>
          <a:bodyPr/>
          <a:lstStyle/>
          <a:p>
            <a:r>
              <a:rPr lang="ru-RU" dirty="0" smtClean="0"/>
              <a:t>Наиболее энергетически эффективный способ снижения среднего тока через нагрузку</a:t>
            </a:r>
          </a:p>
          <a:p>
            <a:r>
              <a:rPr lang="ru-RU" dirty="0" smtClean="0"/>
              <a:t>Минимизируем время переходных состояний</a:t>
            </a:r>
          </a:p>
          <a:p>
            <a:r>
              <a:rPr lang="ru-RU" dirty="0" smtClean="0"/>
              <a:t>Чем инерция меньше, нужна частота выше</a:t>
            </a:r>
          </a:p>
          <a:p>
            <a:r>
              <a:rPr lang="ru-RU" dirty="0" smtClean="0"/>
              <a:t>Недостаток </a:t>
            </a:r>
            <a:r>
              <a:rPr lang="mr-IN" dirty="0" smtClean="0"/>
              <a:t>–</a:t>
            </a:r>
            <a:r>
              <a:rPr lang="ru-RU" dirty="0" smtClean="0"/>
              <a:t> а) </a:t>
            </a:r>
            <a:r>
              <a:rPr lang="ru-RU" dirty="0" err="1" smtClean="0"/>
              <a:t>фликер</a:t>
            </a:r>
            <a:r>
              <a:rPr lang="ru-RU" dirty="0" smtClean="0"/>
              <a:t>, б) непостоянный ток нагрузки</a:t>
            </a:r>
            <a:endParaRPr lang="en-US" dirty="0"/>
          </a:p>
        </p:txBody>
      </p:sp>
      <p:pic>
        <p:nvPicPr>
          <p:cNvPr id="4" name="Picture 3"/>
          <p:cNvPicPr>
            <a:picLocks noChangeAspect="1"/>
          </p:cNvPicPr>
          <p:nvPr/>
        </p:nvPicPr>
        <p:blipFill>
          <a:blip r:embed="rId2"/>
          <a:stretch>
            <a:fillRect/>
          </a:stretch>
        </p:blipFill>
        <p:spPr>
          <a:xfrm>
            <a:off x="9142730" y="2819401"/>
            <a:ext cx="2730500" cy="2971800"/>
          </a:xfrm>
          <a:prstGeom prst="rect">
            <a:avLst/>
          </a:prstGeom>
        </p:spPr>
      </p:pic>
    </p:spTree>
    <p:extLst>
      <p:ext uri="{BB962C8B-B14F-4D97-AF65-F5344CB8AC3E}">
        <p14:creationId xmlns:p14="http://schemas.microsoft.com/office/powerpoint/2010/main" val="2553453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ШИМ</a:t>
            </a:r>
            <a:endParaRPr lang="en-US" dirty="0"/>
          </a:p>
        </p:txBody>
      </p:sp>
      <p:sp>
        <p:nvSpPr>
          <p:cNvPr id="3" name="Content Placeholder 2"/>
          <p:cNvSpPr>
            <a:spLocks noGrp="1"/>
          </p:cNvSpPr>
          <p:nvPr>
            <p:ph idx="1"/>
          </p:nvPr>
        </p:nvSpPr>
        <p:spPr/>
        <p:txBody>
          <a:bodyPr/>
          <a:lstStyle/>
          <a:p>
            <a:r>
              <a:rPr lang="ru-RU" dirty="0" smtClean="0"/>
              <a:t>Если нужно получить изменяющийся во</a:t>
            </a:r>
            <a:br>
              <a:rPr lang="ru-RU" dirty="0" smtClean="0"/>
            </a:br>
            <a:r>
              <a:rPr lang="ru-RU" dirty="0" smtClean="0"/>
              <a:t>времени сигнал, </a:t>
            </a:r>
            <a:r>
              <a:rPr lang="en-US" dirty="0" smtClean="0"/>
              <a:t>f</a:t>
            </a:r>
            <a:r>
              <a:rPr lang="ru-RU" baseline="-25000" dirty="0" smtClean="0"/>
              <a:t>ШИМ</a:t>
            </a:r>
            <a:r>
              <a:rPr lang="ru-RU" dirty="0" smtClean="0"/>
              <a:t> </a:t>
            </a:r>
            <a:r>
              <a:rPr lang="en-US" dirty="0" smtClean="0"/>
              <a:t>&gt;&gt; f</a:t>
            </a:r>
            <a:r>
              <a:rPr lang="ru-RU" baseline="-25000" dirty="0" err="1" smtClean="0"/>
              <a:t>сигн</a:t>
            </a:r>
            <a:endParaRPr lang="ru-RU" baseline="-25000" dirty="0" smtClean="0"/>
          </a:p>
          <a:p>
            <a:r>
              <a:rPr lang="ru-RU" dirty="0" smtClean="0"/>
              <a:t>Создаётся генератором импульсов (от </a:t>
            </a:r>
            <a:r>
              <a:rPr lang="en-US" dirty="0" smtClean="0"/>
              <a:t>555 </a:t>
            </a:r>
            <a:r>
              <a:rPr lang="ru-RU" dirty="0" smtClean="0"/>
              <a:t>и до сложных контроллеров)</a:t>
            </a:r>
            <a:endParaRPr lang="en-US" dirty="0"/>
          </a:p>
        </p:txBody>
      </p:sp>
      <p:pic>
        <p:nvPicPr>
          <p:cNvPr id="4" name="Picture 3"/>
          <p:cNvPicPr>
            <a:picLocks noChangeAspect="1"/>
          </p:cNvPicPr>
          <p:nvPr/>
        </p:nvPicPr>
        <p:blipFill>
          <a:blip r:embed="rId2"/>
          <a:stretch>
            <a:fillRect/>
          </a:stretch>
        </p:blipFill>
        <p:spPr>
          <a:xfrm>
            <a:off x="7300911" y="501650"/>
            <a:ext cx="3746500" cy="2540000"/>
          </a:xfrm>
          <a:prstGeom prst="rect">
            <a:avLst/>
          </a:prstGeom>
        </p:spPr>
      </p:pic>
    </p:spTree>
    <p:extLst>
      <p:ext uri="{BB962C8B-B14F-4D97-AF65-F5344CB8AC3E}">
        <p14:creationId xmlns:p14="http://schemas.microsoft.com/office/powerpoint/2010/main" val="142428604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39285"/>
          </a:xfrm>
        </p:spPr>
        <p:txBody>
          <a:bodyPr/>
          <a:lstStyle/>
          <a:p>
            <a:r>
              <a:rPr lang="en-US" dirty="0" smtClean="0"/>
              <a:t>NE555 PWM</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694690" y="1357803"/>
            <a:ext cx="5524627" cy="4711527"/>
          </a:xfrm>
          <a:prstGeom prst="rect">
            <a:avLst/>
          </a:prstGeom>
        </p:spPr>
      </p:pic>
      <p:pic>
        <p:nvPicPr>
          <p:cNvPr id="6" name="Picture 5"/>
          <p:cNvPicPr>
            <a:picLocks noChangeAspect="1"/>
          </p:cNvPicPr>
          <p:nvPr/>
        </p:nvPicPr>
        <p:blipFill>
          <a:blip r:embed="rId3"/>
          <a:stretch>
            <a:fillRect/>
          </a:stretch>
        </p:blipFill>
        <p:spPr>
          <a:xfrm>
            <a:off x="6374856" y="1357803"/>
            <a:ext cx="5817144" cy="3578860"/>
          </a:xfrm>
          <a:prstGeom prst="rect">
            <a:avLst/>
          </a:prstGeom>
        </p:spPr>
      </p:pic>
    </p:spTree>
    <p:extLst>
      <p:ext uri="{BB962C8B-B14F-4D97-AF65-F5344CB8AC3E}">
        <p14:creationId xmlns:p14="http://schemas.microsoft.com/office/powerpoint/2010/main" val="1613791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smtClean="0"/>
              <a:t>…</a:t>
            </a:r>
            <a:r>
              <a:rPr lang="en-US" dirty="0" smtClean="0"/>
              <a:t>VS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3771900" y="1308100"/>
            <a:ext cx="4648200" cy="4241800"/>
          </a:xfrm>
          <a:prstGeom prst="rect">
            <a:avLst/>
          </a:prstGeom>
        </p:spPr>
      </p:pic>
    </p:spTree>
    <p:extLst>
      <p:ext uri="{BB962C8B-B14F-4D97-AF65-F5344CB8AC3E}">
        <p14:creationId xmlns:p14="http://schemas.microsoft.com/office/powerpoint/2010/main" val="275615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7285"/>
                    </a14:imgEffect>
                    <a14:imgEffect>
                      <a14:saturation sat="17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Практика по пользованию осциллографом</a:t>
            </a:r>
            <a:endParaRPr lang="en-US" dirty="0"/>
          </a:p>
        </p:txBody>
      </p:sp>
      <p:sp>
        <p:nvSpPr>
          <p:cNvPr id="3" name="Content Placeholder 2"/>
          <p:cNvSpPr>
            <a:spLocks noGrp="1"/>
          </p:cNvSpPr>
          <p:nvPr>
            <p:ph idx="1"/>
          </p:nvPr>
        </p:nvSpPr>
        <p:spPr/>
        <p:txBody>
          <a:bodyPr/>
          <a:lstStyle/>
          <a:p>
            <a:r>
              <a:rPr lang="ru-RU" dirty="0" smtClean="0"/>
              <a:t>Собрать любой пример на 555 либо мультивибратор</a:t>
            </a:r>
          </a:p>
          <a:p>
            <a:r>
              <a:rPr lang="ru-RU" dirty="0" smtClean="0"/>
              <a:t>Запустить схему</a:t>
            </a:r>
          </a:p>
          <a:p>
            <a:r>
              <a:rPr lang="ru-RU" dirty="0" smtClean="0"/>
              <a:t>Подключить осциллограф («крокодил» на землю, щуп на сигнальный выход либо нагрузочный резистор)</a:t>
            </a:r>
          </a:p>
          <a:p>
            <a:r>
              <a:rPr lang="ru-RU" dirty="0" smtClean="0"/>
              <a:t>Убедиться в наличии генерации</a:t>
            </a:r>
            <a:endParaRPr lang="ru-RU" dirty="0"/>
          </a:p>
        </p:txBody>
      </p:sp>
    </p:spTree>
    <p:extLst>
      <p:ext uri="{BB962C8B-B14F-4D97-AF65-F5344CB8AC3E}">
        <p14:creationId xmlns:p14="http://schemas.microsoft.com/office/powerpoint/2010/main" val="118730729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7285"/>
                    </a14:imgEffect>
                    <a14:imgEffect>
                      <a14:saturation sat="17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smtClean="0"/>
              <a:t>ПРактика</a:t>
            </a:r>
            <a:endParaRPr lang="en-US" dirty="0"/>
          </a:p>
        </p:txBody>
      </p:sp>
      <p:sp>
        <p:nvSpPr>
          <p:cNvPr id="3" name="Content Placeholder 2"/>
          <p:cNvSpPr>
            <a:spLocks noGrp="1"/>
          </p:cNvSpPr>
          <p:nvPr>
            <p:ph idx="1"/>
          </p:nvPr>
        </p:nvSpPr>
        <p:spPr/>
        <p:txBody>
          <a:bodyPr>
            <a:normAutofit/>
          </a:bodyPr>
          <a:lstStyle/>
          <a:p>
            <a:r>
              <a:rPr lang="ru-RU" dirty="0" smtClean="0"/>
              <a:t>Усилитель для </a:t>
            </a:r>
            <a:r>
              <a:rPr lang="en-US" dirty="0" smtClean="0"/>
              <a:t>PH-</a:t>
            </a:r>
            <a:r>
              <a:rPr lang="ru-RU" dirty="0" smtClean="0"/>
              <a:t>электрода </a:t>
            </a:r>
            <a:r>
              <a:rPr lang="mr-IN" dirty="0" smtClean="0"/>
              <a:t>–</a:t>
            </a:r>
            <a:r>
              <a:rPr lang="ru-RU" dirty="0" smtClean="0"/>
              <a:t> </a:t>
            </a:r>
          </a:p>
          <a:p>
            <a:r>
              <a:rPr lang="en-US" dirty="0"/>
              <a:t>http://</a:t>
            </a:r>
            <a:r>
              <a:rPr lang="en-US" dirty="0" err="1"/>
              <a:t>aquacontrol.narod.ru</a:t>
            </a:r>
            <a:r>
              <a:rPr lang="en-US" dirty="0"/>
              <a:t>/</a:t>
            </a:r>
            <a:r>
              <a:rPr lang="en-US" dirty="0" err="1"/>
              <a:t>samodel</a:t>
            </a:r>
            <a:r>
              <a:rPr lang="en-US" dirty="0"/>
              <a:t>/ph_1.htm</a:t>
            </a:r>
            <a:endParaRPr lang="ru-RU" dirty="0" smtClean="0"/>
          </a:p>
          <a:p>
            <a:r>
              <a:rPr lang="ru-RU" dirty="0" smtClean="0"/>
              <a:t>Схема силового управления по освещённости</a:t>
            </a:r>
          </a:p>
          <a:p>
            <a:endParaRPr lang="ru-RU" dirty="0"/>
          </a:p>
        </p:txBody>
      </p:sp>
    </p:spTree>
    <p:extLst>
      <p:ext uri="{BB962C8B-B14F-4D97-AF65-F5344CB8AC3E}">
        <p14:creationId xmlns:p14="http://schemas.microsoft.com/office/powerpoint/2010/main" val="20137475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Ссылки</a:t>
            </a:r>
            <a:endParaRPr lang="en-US" dirty="0"/>
          </a:p>
        </p:txBody>
      </p:sp>
      <p:sp>
        <p:nvSpPr>
          <p:cNvPr id="3" name="Content Placeholder 2"/>
          <p:cNvSpPr>
            <a:spLocks noGrp="1"/>
          </p:cNvSpPr>
          <p:nvPr>
            <p:ph idx="1"/>
          </p:nvPr>
        </p:nvSpPr>
        <p:spPr/>
        <p:txBody>
          <a:bodyPr>
            <a:normAutofit lnSpcReduction="10000"/>
          </a:bodyPr>
          <a:lstStyle/>
          <a:p>
            <a:r>
              <a:rPr lang="en-US" dirty="0" smtClean="0"/>
              <a:t>PID-</a:t>
            </a:r>
            <a:r>
              <a:rPr lang="ru-RU" dirty="0" smtClean="0"/>
              <a:t>звено в управляющем контуре</a:t>
            </a:r>
            <a:br>
              <a:rPr lang="ru-RU" dirty="0" smtClean="0"/>
            </a:br>
            <a:r>
              <a:rPr lang="en-US" dirty="0" smtClean="0">
                <a:hlinkClick r:id="rId2"/>
              </a:rPr>
              <a:t>http</a:t>
            </a:r>
            <a:r>
              <a:rPr lang="en-US" dirty="0">
                <a:hlinkClick r:id="rId2"/>
              </a:rPr>
              <a:t>://</a:t>
            </a:r>
            <a:r>
              <a:rPr lang="en-US" dirty="0" smtClean="0">
                <a:hlinkClick r:id="rId2"/>
              </a:rPr>
              <a:t>kazanets.narod.ru/PID.htm</a:t>
            </a:r>
            <a:r>
              <a:rPr lang="ru-RU" dirty="0" smtClean="0"/>
              <a:t> </a:t>
            </a:r>
            <a:endParaRPr lang="en-US" dirty="0"/>
          </a:p>
          <a:p>
            <a:r>
              <a:rPr lang="ru-RU" dirty="0" smtClean="0"/>
              <a:t>Разбор работы мультивибратора: </a:t>
            </a:r>
            <a:r>
              <a:rPr lang="en-US" dirty="0">
                <a:hlinkClick r:id="rId3"/>
              </a:rPr>
              <a:t>http://</a:t>
            </a:r>
            <a:r>
              <a:rPr lang="en-US" dirty="0" smtClean="0">
                <a:hlinkClick r:id="rId3"/>
              </a:rPr>
              <a:t>www.meanders.ru/multivibrator.shtml</a:t>
            </a:r>
            <a:endParaRPr lang="ru-RU" dirty="0" smtClean="0"/>
          </a:p>
          <a:p>
            <a:r>
              <a:rPr lang="ru-RU" dirty="0" err="1" smtClean="0"/>
              <a:t>Одновибратор</a:t>
            </a:r>
            <a:r>
              <a:rPr lang="ru-RU" dirty="0" smtClean="0"/>
              <a:t> (ждущий мультивибратор) </a:t>
            </a:r>
            <a:r>
              <a:rPr lang="en-US" dirty="0">
                <a:hlinkClick r:id="rId4"/>
              </a:rPr>
              <a:t>http://</a:t>
            </a:r>
            <a:r>
              <a:rPr lang="en-US" dirty="0" smtClean="0">
                <a:hlinkClick r:id="rId4"/>
              </a:rPr>
              <a:t>www.meanders.ru/odnovibrator.shtml</a:t>
            </a:r>
            <a:endParaRPr lang="ru-RU" dirty="0" smtClean="0"/>
          </a:p>
          <a:p>
            <a:r>
              <a:rPr lang="ru-RU" dirty="0" smtClean="0"/>
              <a:t>О </a:t>
            </a:r>
            <a:r>
              <a:rPr lang="en-US" dirty="0" smtClean="0"/>
              <a:t>NE555 </a:t>
            </a:r>
            <a:r>
              <a:rPr lang="ru-RU" dirty="0" smtClean="0"/>
              <a:t>с любовью: </a:t>
            </a:r>
            <a:r>
              <a:rPr lang="en-US" dirty="0">
                <a:hlinkClick r:id="rId5"/>
              </a:rPr>
              <a:t>http://</a:t>
            </a:r>
            <a:r>
              <a:rPr lang="en-US" dirty="0" smtClean="0">
                <a:hlinkClick r:id="rId5"/>
              </a:rPr>
              <a:t>www.unitechelectronics.com/NE-555.htm</a:t>
            </a:r>
            <a:endParaRPr lang="ru-RU" dirty="0" smtClean="0"/>
          </a:p>
          <a:p>
            <a:endParaRPr lang="en-US" dirty="0"/>
          </a:p>
        </p:txBody>
      </p:sp>
    </p:spTree>
    <p:extLst>
      <p:ext uri="{BB962C8B-B14F-4D97-AF65-F5344CB8AC3E}">
        <p14:creationId xmlns:p14="http://schemas.microsoft.com/office/powerpoint/2010/main" val="115855112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1">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50928"/>
          </a:xfrm>
        </p:spPr>
        <p:txBody>
          <a:bodyPr/>
          <a:lstStyle/>
          <a:p>
            <a:r>
              <a:rPr lang="ru-RU" dirty="0" smtClean="0"/>
              <a:t>Занятие </a:t>
            </a:r>
            <a:r>
              <a:rPr lang="ru-RU" dirty="0" smtClean="0"/>
              <a:t>7. </a:t>
            </a:r>
            <a:r>
              <a:rPr lang="ru-RU" dirty="0" smtClean="0">
                <a:effectLst>
                  <a:glow rad="228600">
                    <a:schemeClr val="bg1">
                      <a:alpha val="40000"/>
                    </a:schemeClr>
                  </a:glow>
                </a:effectLst>
              </a:rPr>
              <a:t>Программирование</a:t>
            </a:r>
            <a:endParaRPr lang="en-US" dirty="0">
              <a:effectLst>
                <a:glow rad="228600">
                  <a:schemeClr val="bg1">
                    <a:alpha val="40000"/>
                  </a:schemeClr>
                </a:glow>
              </a:effectLst>
            </a:endParaRPr>
          </a:p>
        </p:txBody>
      </p:sp>
    </p:spTree>
    <p:extLst>
      <p:ext uri="{BB962C8B-B14F-4D97-AF65-F5344CB8AC3E}">
        <p14:creationId xmlns:p14="http://schemas.microsoft.com/office/powerpoint/2010/main" val="13179583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Читаем </a:t>
            </a:r>
            <a:r>
              <a:rPr lang="ru-RU" dirty="0" err="1" smtClean="0"/>
              <a:t>даташит</a:t>
            </a:r>
            <a:endParaRPr lang="en-US" dirty="0"/>
          </a:p>
        </p:txBody>
      </p:sp>
      <p:sp>
        <p:nvSpPr>
          <p:cNvPr id="3" name="Content Placeholder 2"/>
          <p:cNvSpPr>
            <a:spLocks noGrp="1"/>
          </p:cNvSpPr>
          <p:nvPr>
            <p:ph idx="1"/>
          </p:nvPr>
        </p:nvSpPr>
        <p:spPr/>
        <p:txBody>
          <a:bodyPr/>
          <a:lstStyle/>
          <a:p>
            <a:r>
              <a:rPr lang="en-US" dirty="0"/>
              <a:t>http://</a:t>
            </a:r>
            <a:r>
              <a:rPr lang="en-US" dirty="0" err="1"/>
              <a:t>www.atmel.com</a:t>
            </a:r>
            <a:r>
              <a:rPr lang="en-US" dirty="0"/>
              <a:t>/images/Atmel-8271-8-bit-AVR-Microcontroller-ATmega48A-48PA-88A-88PA-168A-168PA-328-328P_datasheet_Complete.pdf</a:t>
            </a:r>
          </a:p>
        </p:txBody>
      </p:sp>
    </p:spTree>
    <p:extLst>
      <p:ext uri="{BB962C8B-B14F-4D97-AF65-F5344CB8AC3E}">
        <p14:creationId xmlns:p14="http://schemas.microsoft.com/office/powerpoint/2010/main" val="140968423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Структура микроконтроллера</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692617" y="1560914"/>
            <a:ext cx="5045243" cy="5297086"/>
          </a:xfrm>
          <a:prstGeom prst="rect">
            <a:avLst/>
          </a:prstGeom>
        </p:spPr>
      </p:pic>
      <p:pic>
        <p:nvPicPr>
          <p:cNvPr id="6" name="Picture 5"/>
          <p:cNvPicPr>
            <a:picLocks noChangeAspect="1"/>
          </p:cNvPicPr>
          <p:nvPr/>
        </p:nvPicPr>
        <p:blipFill>
          <a:blip r:embed="rId3"/>
          <a:stretch>
            <a:fillRect/>
          </a:stretch>
        </p:blipFill>
        <p:spPr>
          <a:xfrm>
            <a:off x="5772150" y="1560914"/>
            <a:ext cx="5694680" cy="5063001"/>
          </a:xfrm>
          <a:prstGeom prst="rect">
            <a:avLst/>
          </a:prstGeom>
        </p:spPr>
      </p:pic>
    </p:spTree>
    <p:extLst>
      <p:ext uri="{BB962C8B-B14F-4D97-AF65-F5344CB8AC3E}">
        <p14:creationId xmlns:p14="http://schemas.microsoft.com/office/powerpoint/2010/main" val="306961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31571" y="2758202"/>
            <a:ext cx="5429250" cy="1840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dirty="0" smtClean="0"/>
              <a:t>Последовательное соединение</a:t>
            </a:r>
            <a:endParaRPr lang="en-US" dirty="0"/>
          </a:p>
        </p:txBody>
      </p:sp>
      <p:sp>
        <p:nvSpPr>
          <p:cNvPr id="3" name="Content Placeholder 2"/>
          <p:cNvSpPr>
            <a:spLocks noGrp="1"/>
          </p:cNvSpPr>
          <p:nvPr>
            <p:ph idx="1"/>
          </p:nvPr>
        </p:nvSpPr>
        <p:spPr>
          <a:xfrm>
            <a:off x="1141412" y="1954530"/>
            <a:ext cx="9905999" cy="4491989"/>
          </a:xfrm>
        </p:spPr>
        <p:txBody>
          <a:bodyPr>
            <a:normAutofit lnSpcReduction="10000"/>
          </a:bodyPr>
          <a:lstStyle/>
          <a:p>
            <a:pPr marL="0" lvl="0" indent="0" eaLnBrk="0" fontAlgn="base" hangingPunct="0">
              <a:lnSpc>
                <a:spcPct val="100000"/>
              </a:lnSpc>
              <a:spcBef>
                <a:spcPct val="0"/>
              </a:spcBef>
              <a:spcAft>
                <a:spcPct val="0"/>
              </a:spcAft>
              <a:buSzTx/>
              <a:buNone/>
            </a:pPr>
            <a:r>
              <a:rPr lang="x-none" altLang="x-none" dirty="0">
                <a:latin typeface="Arial" charset="0"/>
              </a:rPr>
              <a:t>Напряжение при последовательном соединении распределяется на каждый резистор согласно закону Ома:</a:t>
            </a:r>
          </a:p>
          <a:p>
            <a:pPr marL="0" lvl="0" indent="0" eaLnBrk="0" fontAlgn="base" hangingPunct="0">
              <a:lnSpc>
                <a:spcPct val="100000"/>
              </a:lnSpc>
              <a:spcBef>
                <a:spcPct val="0"/>
              </a:spcBef>
              <a:spcAft>
                <a:spcPct val="0"/>
              </a:spcAft>
              <a:buSzTx/>
              <a:buNone/>
            </a:pPr>
            <a:r>
              <a:rPr lang="x-none" altLang="x-none" dirty="0">
                <a:latin typeface="Arial" charset="0"/>
              </a:rPr>
              <a:t>  </a:t>
            </a:r>
            <a:r>
              <a:rPr lang="x-none" altLang="x-none" sz="3200" dirty="0">
                <a:latin typeface="Arial" charset="0"/>
              </a:rPr>
              <a:t> </a:t>
            </a:r>
            <a:r>
              <a:rPr lang="x-none" altLang="x-none" dirty="0">
                <a:latin typeface="Arial" charset="0"/>
              </a:rPr>
              <a:t> </a:t>
            </a:r>
            <a:endParaRPr lang="x-none" altLang="x-none" sz="24000" dirty="0">
              <a:latin typeface="Arial" charset="0"/>
            </a:endParaRPr>
          </a:p>
          <a:p>
            <a:r>
              <a:rPr lang="en-US" dirty="0" err="1"/>
              <a:t>U</a:t>
            </a:r>
            <a:r>
              <a:rPr lang="en-US" baseline="-25000" dirty="0" err="1"/>
              <a:t>Rx</a:t>
            </a:r>
            <a:r>
              <a:rPr lang="en-US" dirty="0"/>
              <a:t> = I * R</a:t>
            </a:r>
            <a:r>
              <a:rPr lang="en-US" baseline="-25000" dirty="0"/>
              <a:t>x</a:t>
            </a:r>
            <a:r>
              <a:rPr lang="en-US" dirty="0"/>
              <a:t> = U * R</a:t>
            </a:r>
            <a:r>
              <a:rPr lang="en-US" baseline="-25000" dirty="0"/>
              <a:t>x</a:t>
            </a:r>
            <a:r>
              <a:rPr lang="en-US" dirty="0"/>
              <a:t>/R</a:t>
            </a:r>
            <a:r>
              <a:rPr lang="ru-RU" baseline="-25000" dirty="0" smtClean="0"/>
              <a:t>общ</a:t>
            </a:r>
          </a:p>
          <a:p>
            <a:endParaRPr lang="ru-RU" baseline="-25000" dirty="0"/>
          </a:p>
          <a:p>
            <a:endParaRPr lang="ru-RU" baseline="-25000" dirty="0" smtClean="0"/>
          </a:p>
          <a:p>
            <a:r>
              <a:rPr lang="ru-RU" dirty="0" smtClean="0"/>
              <a:t>Как следствие, последовательное соединение резисторов хорошо подходит для соединения светодиодов, поскольку ток ограничивается для всей цепи сразу, в то время как точное значение </a:t>
            </a:r>
            <a:r>
              <a:rPr lang="en-US" dirty="0" err="1" smtClean="0"/>
              <a:t>Ux</a:t>
            </a:r>
            <a:r>
              <a:rPr lang="en-US" dirty="0" smtClean="0"/>
              <a:t> </a:t>
            </a:r>
            <a:r>
              <a:rPr lang="ru-RU" dirty="0" smtClean="0"/>
              <a:t>на диодах может немного различаться.</a:t>
            </a:r>
            <a:endParaRPr lang="en-US" dirty="0"/>
          </a:p>
          <a:p>
            <a:endParaRPr lang="en-US" dirty="0"/>
          </a:p>
        </p:txBody>
      </p:sp>
      <p:pic>
        <p:nvPicPr>
          <p:cNvPr id="4" name="Picture 3" descr="http://hightolow.ru/images/resistor/RconnectSequenceVolt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1" y="2634615"/>
            <a:ext cx="5566410" cy="208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96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41412" y="2249486"/>
            <a:ext cx="9905999" cy="4608514"/>
          </a:xfrm>
        </p:spPr>
        <p:txBody>
          <a:bodyPr>
            <a:normAutofit fontScale="62500" lnSpcReduction="20000"/>
          </a:bodyPr>
          <a:lstStyle/>
          <a:p>
            <a:r>
              <a:rPr lang="en-US" dirty="0"/>
              <a:t>• Bit 7 – I: Global Interrupt Enable The Global Interrupt Enable bit must be set for the interrupts to be enabled. The individual interrupt enable control is then performed in separate control registers. If the Global Interrupt Enable Register is cleared, none of the interrupts are enabled independent of the individual interrupt enable settings. The I-bit is cleared by hardware after an interrupt has occurred, and is set by the RETI instruction to enable subsequent interrupts. The I-bit can also be set and cleared by the application with the SEI and CLI instructions, as described in the instruction set reference. </a:t>
            </a:r>
            <a:endParaRPr lang="en-US" dirty="0" smtClean="0"/>
          </a:p>
          <a:p>
            <a:r>
              <a:rPr lang="en-US" dirty="0" smtClean="0"/>
              <a:t>• </a:t>
            </a:r>
            <a:r>
              <a:rPr lang="en-US" dirty="0"/>
              <a:t>Bit 6 – T: Bit </a:t>
            </a:r>
            <a:r>
              <a:rPr lang="en-US" dirty="0" smtClean="0"/>
              <a:t>Copy: </a:t>
            </a:r>
            <a:r>
              <a:rPr lang="en-US" dirty="0"/>
              <a:t>BLD (Bit </a:t>
            </a:r>
            <a:r>
              <a:rPr lang="en-US" dirty="0" err="1"/>
              <a:t>LoaD</a:t>
            </a:r>
            <a:r>
              <a:rPr lang="en-US" dirty="0"/>
              <a:t>) and BST (Bit </a:t>
            </a:r>
            <a:r>
              <a:rPr lang="en-US" dirty="0" err="1"/>
              <a:t>STore</a:t>
            </a:r>
            <a:r>
              <a:rPr lang="en-US" dirty="0" smtClean="0"/>
              <a:t>) instructions </a:t>
            </a:r>
            <a:r>
              <a:rPr lang="en-US" dirty="0"/>
              <a:t>use the T-bit as source or destination for the operated bit. A bit from a register in the Register File can be copied into T by the BST instruction, and a bit in T can be copied into a bit in a register in the Register File by the BLD instruction. </a:t>
            </a:r>
            <a:endParaRPr lang="en-US" dirty="0" smtClean="0"/>
          </a:p>
          <a:p>
            <a:r>
              <a:rPr lang="en-US" dirty="0" smtClean="0"/>
              <a:t>• </a:t>
            </a:r>
            <a:r>
              <a:rPr lang="en-US" dirty="0"/>
              <a:t>Bit 5 – H: Half Carry Flag The Half Carry Flag H indicates a Half Carry in some arithmetic operations. Half Carry Is useful in BCD arithmetic. </a:t>
            </a:r>
            <a:endParaRPr lang="en-US" dirty="0" smtClean="0"/>
          </a:p>
          <a:p>
            <a:r>
              <a:rPr lang="en-US" dirty="0" smtClean="0"/>
              <a:t>• </a:t>
            </a:r>
            <a:r>
              <a:rPr lang="en-US" dirty="0"/>
              <a:t>Bit 4 – S: Sign Bit, S = N V The S-bit is always an exclusive or between the Negative Flag N and the Two’s Complement Overflow Flag V. </a:t>
            </a:r>
            <a:endParaRPr lang="en-US" dirty="0" smtClean="0"/>
          </a:p>
          <a:p>
            <a:r>
              <a:rPr lang="en-US" dirty="0" smtClean="0"/>
              <a:t>• </a:t>
            </a:r>
            <a:r>
              <a:rPr lang="en-US" dirty="0"/>
              <a:t>Bit 3 – V: Two’s Complement Overflow Flag The Two’s Complement Overflow Flag V supports two’s complement arithmetic</a:t>
            </a:r>
            <a:r>
              <a:rPr lang="en-US" dirty="0" smtClean="0"/>
              <a:t>.</a:t>
            </a:r>
          </a:p>
          <a:p>
            <a:r>
              <a:rPr lang="en-US" dirty="0" smtClean="0"/>
              <a:t>• </a:t>
            </a:r>
            <a:r>
              <a:rPr lang="en-US" dirty="0"/>
              <a:t>Bit 2 – N: Negative Flag The Negative Flag N indicates a negative result in an arithmetic or logic </a:t>
            </a:r>
            <a:r>
              <a:rPr lang="en-US" dirty="0" smtClean="0"/>
              <a:t>operation• </a:t>
            </a:r>
            <a:r>
              <a:rPr lang="en-US" dirty="0"/>
              <a:t>Bit 1 – Z: Zero Flag The Zero Flag Z indicates a zero result in an arithmetic or logic operation. </a:t>
            </a:r>
            <a:endParaRPr lang="en-US" dirty="0" smtClean="0"/>
          </a:p>
          <a:p>
            <a:r>
              <a:rPr lang="en-US" dirty="0" smtClean="0"/>
              <a:t>• </a:t>
            </a:r>
            <a:r>
              <a:rPr lang="en-US" dirty="0"/>
              <a:t>Bit 0 – C: Carry Flag The Carry Flag C indicates a carry in an arithmetic or logic operation. </a:t>
            </a:r>
          </a:p>
        </p:txBody>
      </p:sp>
      <p:pic>
        <p:nvPicPr>
          <p:cNvPr id="4" name="Picture 3"/>
          <p:cNvPicPr>
            <a:picLocks noChangeAspect="1"/>
          </p:cNvPicPr>
          <p:nvPr/>
        </p:nvPicPr>
        <p:blipFill>
          <a:blip r:embed="rId2"/>
          <a:stretch>
            <a:fillRect/>
          </a:stretch>
        </p:blipFill>
        <p:spPr>
          <a:xfrm>
            <a:off x="1141412" y="319088"/>
            <a:ext cx="7874000" cy="1778000"/>
          </a:xfrm>
          <a:prstGeom prst="rect">
            <a:avLst/>
          </a:prstGeom>
        </p:spPr>
      </p:pic>
    </p:spTree>
    <p:extLst>
      <p:ext uri="{BB962C8B-B14F-4D97-AF65-F5344CB8AC3E}">
        <p14:creationId xmlns:p14="http://schemas.microsoft.com/office/powerpoint/2010/main" val="49555106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логические операции. наглядно</a:t>
            </a:r>
            <a:endParaRPr lang="en-US" dirty="0"/>
          </a:p>
        </p:txBody>
      </p:sp>
      <p:sp>
        <p:nvSpPr>
          <p:cNvPr id="3" name="Content Placeholder 2"/>
          <p:cNvSpPr>
            <a:spLocks noGrp="1"/>
          </p:cNvSpPr>
          <p:nvPr>
            <p:ph idx="1"/>
          </p:nvPr>
        </p:nvSpPr>
        <p:spPr/>
        <p:txBody>
          <a:bodyPr>
            <a:normAutofit fontScale="70000" lnSpcReduction="20000"/>
          </a:bodyPr>
          <a:lstStyle/>
          <a:p>
            <a:r>
              <a:rPr lang="ru-RU" dirty="0"/>
              <a:t/>
            </a:r>
            <a:br>
              <a:rPr lang="ru-RU" dirty="0"/>
            </a:br>
            <a:r>
              <a:rPr lang="ru-RU" dirty="0"/>
              <a:t>— О боже, да вы промокли насквозь! Принести вам посуду для горячего напитка?</a:t>
            </a:r>
            <a:br>
              <a:rPr lang="ru-RU" dirty="0"/>
            </a:br>
            <a:r>
              <a:rPr lang="ru-RU" dirty="0"/>
              <a:t>— Да, чашку OR кружку. Можно и то и другое.</a:t>
            </a:r>
            <a:br>
              <a:rPr lang="ru-RU" dirty="0"/>
            </a:br>
            <a:r>
              <a:rPr lang="ru-RU" dirty="0"/>
              <a:t>— Сахар, ложка нужны?</a:t>
            </a:r>
            <a:br>
              <a:rPr lang="ru-RU" dirty="0"/>
            </a:br>
            <a:r>
              <a:rPr lang="ru-RU" dirty="0"/>
              <a:t>— Сахар AND ложка. Сахар мне бесполезен без ложки, и наоборот, если сахар закончился, за ложкой можно не ходить.</a:t>
            </a:r>
            <a:br>
              <a:rPr lang="ru-RU" dirty="0"/>
            </a:br>
            <a:r>
              <a:rPr lang="ru-RU" dirty="0"/>
              <a:t>— Наливаем вам в чашку/кружку чай или кофе?</a:t>
            </a:r>
            <a:br>
              <a:rPr lang="ru-RU" dirty="0"/>
            </a:br>
            <a:r>
              <a:rPr lang="ru-RU" dirty="0"/>
              <a:t>— Чай ХOR кофе. Если это смешать, получится гадость.</a:t>
            </a:r>
            <a:br>
              <a:rPr lang="ru-RU" dirty="0"/>
            </a:br>
            <a:r>
              <a:rPr lang="ru-RU" dirty="0"/>
              <a:t>— Лимон, молоко?</a:t>
            </a:r>
            <a:br>
              <a:rPr lang="ru-RU" dirty="0"/>
            </a:br>
            <a:r>
              <a:rPr lang="ru-RU" dirty="0"/>
              <a:t>— Лимон NAND молоко. С удовольствием попью чай просто так, от добавки лимона или молока не откажусь, но не то и другое сразу!</a:t>
            </a:r>
            <a:br>
              <a:rPr lang="ru-RU" dirty="0"/>
            </a:br>
            <a:r>
              <a:rPr lang="ru-RU" dirty="0"/>
              <a:t>— …</a:t>
            </a:r>
            <a:br>
              <a:rPr lang="ru-RU" dirty="0"/>
            </a:br>
            <a:r>
              <a:rPr lang="ru-RU" dirty="0"/>
              <a:t>— Э… Официант! Вы NOT заснули? Скажите «да»!</a:t>
            </a:r>
            <a:endParaRPr lang="en-US" dirty="0"/>
          </a:p>
        </p:txBody>
      </p:sp>
    </p:spTree>
    <p:extLst>
      <p:ext uri="{BB962C8B-B14F-4D97-AF65-F5344CB8AC3E}">
        <p14:creationId xmlns:p14="http://schemas.microsoft.com/office/powerpoint/2010/main" val="17310770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ru-RU" dirty="0" smtClean="0"/>
              <a:t>Управление мощной нагрузкой (5</a:t>
            </a:r>
            <a:r>
              <a:rPr lang="en-US" dirty="0" smtClean="0"/>
              <a:t>V, </a:t>
            </a:r>
            <a:r>
              <a:rPr lang="ru-RU" dirty="0" smtClean="0"/>
              <a:t>12</a:t>
            </a:r>
            <a:r>
              <a:rPr lang="en-US" dirty="0" smtClean="0"/>
              <a:t>V, </a:t>
            </a:r>
            <a:r>
              <a:rPr lang="ru-RU" dirty="0" smtClean="0"/>
              <a:t>220)</a:t>
            </a:r>
          </a:p>
          <a:p>
            <a:r>
              <a:rPr lang="ru-RU" dirty="0" smtClean="0"/>
              <a:t>Подключение к сети (</a:t>
            </a:r>
            <a:r>
              <a:rPr lang="en-US" dirty="0" smtClean="0"/>
              <a:t>Ethernet shield)</a:t>
            </a:r>
          </a:p>
          <a:p>
            <a:r>
              <a:rPr lang="ru-RU" dirty="0" smtClean="0"/>
              <a:t>Подключение к </a:t>
            </a:r>
            <a:r>
              <a:rPr lang="en-US" dirty="0" smtClean="0"/>
              <a:t>Wi-Fi</a:t>
            </a:r>
            <a:endParaRPr lang="ru-RU" dirty="0"/>
          </a:p>
        </p:txBody>
      </p:sp>
    </p:spTree>
    <p:extLst>
      <p:ext uri="{BB962C8B-B14F-4D97-AF65-F5344CB8AC3E}">
        <p14:creationId xmlns:p14="http://schemas.microsoft.com/office/powerpoint/2010/main" val="16703369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Arduino </a:t>
            </a:r>
            <a:r>
              <a:rPr lang="ru-RU" dirty="0" smtClean="0"/>
              <a:t>и управление нагрузкой</a:t>
            </a:r>
            <a:endParaRPr lang="en-US" dirty="0"/>
          </a:p>
        </p:txBody>
      </p:sp>
      <p:sp>
        <p:nvSpPr>
          <p:cNvPr id="3" name="Content Placeholder 2"/>
          <p:cNvSpPr>
            <a:spLocks noGrp="1"/>
          </p:cNvSpPr>
          <p:nvPr>
            <p:ph idx="1"/>
          </p:nvPr>
        </p:nvSpPr>
        <p:spPr/>
        <p:txBody>
          <a:bodyPr/>
          <a:lstStyle/>
          <a:p>
            <a:r>
              <a:rPr lang="en-US" dirty="0" smtClean="0"/>
              <a:t>NPN-</a:t>
            </a:r>
            <a:r>
              <a:rPr lang="ru-RU" dirty="0" smtClean="0"/>
              <a:t>транзистор</a:t>
            </a:r>
          </a:p>
          <a:p>
            <a:pPr lvl="1"/>
            <a:r>
              <a:rPr lang="ru-RU" dirty="0" smtClean="0"/>
              <a:t>Коэффициент усиления по току! </a:t>
            </a:r>
            <a:r>
              <a:rPr lang="en-US" dirty="0" smtClean="0"/>
              <a:t>Imax = 10ma </a:t>
            </a:r>
            <a:r>
              <a:rPr lang="ru-RU" dirty="0" smtClean="0"/>
              <a:t>на порт</a:t>
            </a:r>
          </a:p>
          <a:p>
            <a:r>
              <a:rPr lang="en-US" dirty="0" err="1" smtClean="0"/>
              <a:t>Mosfet</a:t>
            </a:r>
            <a:r>
              <a:rPr lang="en-US" dirty="0" smtClean="0"/>
              <a:t> </a:t>
            </a:r>
            <a:r>
              <a:rPr lang="ru-RU" dirty="0" smtClean="0"/>
              <a:t>мелкий (</a:t>
            </a:r>
            <a:r>
              <a:rPr lang="en-US" dirty="0" smtClean="0"/>
              <a:t>2N7000, NDS355)</a:t>
            </a:r>
          </a:p>
          <a:p>
            <a:r>
              <a:rPr lang="en-US" dirty="0" smtClean="0"/>
              <a:t>MOSFET </a:t>
            </a:r>
            <a:r>
              <a:rPr lang="ru-RU" dirty="0" smtClean="0"/>
              <a:t>мощный через </a:t>
            </a:r>
            <a:r>
              <a:rPr lang="ru-RU" dirty="0" err="1" smtClean="0"/>
              <a:t>пуш-пулл</a:t>
            </a:r>
            <a:endParaRPr lang="ru-RU" dirty="0" smtClean="0"/>
          </a:p>
          <a:p>
            <a:r>
              <a:rPr lang="en-US" dirty="0" smtClean="0"/>
              <a:t>ULN2003</a:t>
            </a:r>
          </a:p>
          <a:p>
            <a:r>
              <a:rPr lang="en-US" dirty="0" smtClean="0"/>
              <a:t>L293 </a:t>
            </a:r>
            <a:r>
              <a:rPr lang="ru-RU" dirty="0" smtClean="0"/>
              <a:t>и прочие </a:t>
            </a:r>
            <a:r>
              <a:rPr lang="ru-RU" dirty="0" err="1" smtClean="0"/>
              <a:t>степперы</a:t>
            </a:r>
            <a:endParaRPr lang="ru-RU" dirty="0" smtClean="0"/>
          </a:p>
        </p:txBody>
      </p:sp>
    </p:spTree>
    <p:extLst>
      <p:ext uri="{BB962C8B-B14F-4D97-AF65-F5344CB8AC3E}">
        <p14:creationId xmlns:p14="http://schemas.microsoft.com/office/powerpoint/2010/main" val="19198405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NPN</a:t>
            </a:r>
            <a:endParaRPr lang="en-US" dirty="0"/>
          </a:p>
        </p:txBody>
      </p:sp>
      <p:sp>
        <p:nvSpPr>
          <p:cNvPr id="3" name="Content Placeholder 2"/>
          <p:cNvSpPr>
            <a:spLocks noGrp="1"/>
          </p:cNvSpPr>
          <p:nvPr>
            <p:ph idx="1"/>
          </p:nvPr>
        </p:nvSpPr>
        <p:spPr>
          <a:xfrm>
            <a:off x="1141412" y="5612130"/>
            <a:ext cx="9905999" cy="1045816"/>
          </a:xfrm>
        </p:spPr>
        <p:txBody>
          <a:bodyPr>
            <a:normAutofit lnSpcReduction="10000"/>
          </a:bodyPr>
          <a:lstStyle/>
          <a:p>
            <a:r>
              <a:rPr lang="en-US" dirty="0" smtClean="0"/>
              <a:t>I</a:t>
            </a:r>
            <a:r>
              <a:rPr lang="en-US" baseline="-25000" dirty="0" smtClean="0"/>
              <a:t>LOAD</a:t>
            </a:r>
            <a:r>
              <a:rPr lang="en-US" dirty="0" smtClean="0"/>
              <a:t> = </a:t>
            </a:r>
            <a:r>
              <a:rPr lang="en-US" dirty="0" err="1" smtClean="0"/>
              <a:t>I</a:t>
            </a:r>
            <a:r>
              <a:rPr lang="en-US" baseline="-25000" dirty="0" err="1" smtClean="0"/>
              <a:t>Dn</a:t>
            </a:r>
            <a:r>
              <a:rPr lang="en-US" dirty="0" smtClean="0"/>
              <a:t> * h</a:t>
            </a:r>
            <a:r>
              <a:rPr lang="en-US" baseline="-25000" dirty="0" smtClean="0"/>
              <a:t>21</a:t>
            </a:r>
            <a:r>
              <a:rPr lang="ru-RU" baseline="-25000" dirty="0" smtClean="0"/>
              <a:t>э</a:t>
            </a:r>
            <a:endParaRPr lang="en-US" baseline="-25000" dirty="0" smtClean="0"/>
          </a:p>
          <a:p>
            <a:r>
              <a:rPr lang="en-US" baseline="-25000" dirty="0" smtClean="0"/>
              <a:t>=&gt;</a:t>
            </a:r>
            <a:r>
              <a:rPr lang="ru-RU" dirty="0" smtClean="0"/>
              <a:t> нужен высокий коэффициент усиления!</a:t>
            </a:r>
            <a:endParaRPr lang="en-US" baseline="-25000" dirty="0"/>
          </a:p>
        </p:txBody>
      </p:sp>
      <p:pic>
        <p:nvPicPr>
          <p:cNvPr id="8" name="Picture 7"/>
          <p:cNvPicPr>
            <a:picLocks noChangeAspect="1"/>
          </p:cNvPicPr>
          <p:nvPr/>
        </p:nvPicPr>
        <p:blipFill>
          <a:blip r:embed="rId2"/>
          <a:stretch>
            <a:fillRect/>
          </a:stretch>
        </p:blipFill>
        <p:spPr>
          <a:xfrm>
            <a:off x="598170" y="1815147"/>
            <a:ext cx="3439554" cy="3646170"/>
          </a:xfrm>
          <a:prstGeom prst="rect">
            <a:avLst/>
          </a:prstGeom>
        </p:spPr>
      </p:pic>
      <p:pic>
        <p:nvPicPr>
          <p:cNvPr id="10" name="Picture 9"/>
          <p:cNvPicPr>
            <a:picLocks noChangeAspect="1"/>
          </p:cNvPicPr>
          <p:nvPr/>
        </p:nvPicPr>
        <p:blipFill>
          <a:blip r:embed="rId3"/>
          <a:stretch>
            <a:fillRect/>
          </a:stretch>
        </p:blipFill>
        <p:spPr>
          <a:xfrm>
            <a:off x="4923592" y="917878"/>
            <a:ext cx="6123819" cy="4694252"/>
          </a:xfrm>
          <a:prstGeom prst="rect">
            <a:avLst/>
          </a:prstGeom>
        </p:spPr>
      </p:pic>
    </p:spTree>
    <p:extLst>
      <p:ext uri="{BB962C8B-B14F-4D97-AF65-F5344CB8AC3E}">
        <p14:creationId xmlns:p14="http://schemas.microsoft.com/office/powerpoint/2010/main" val="184618127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ULN2003</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6286500" y="-140968"/>
            <a:ext cx="5905500" cy="3162300"/>
          </a:xfrm>
          <a:prstGeom prst="rect">
            <a:avLst/>
          </a:prstGeom>
        </p:spPr>
      </p:pic>
      <p:pic>
        <p:nvPicPr>
          <p:cNvPr id="7" name="Picture 6"/>
          <p:cNvPicPr>
            <a:picLocks noChangeAspect="1"/>
          </p:cNvPicPr>
          <p:nvPr/>
        </p:nvPicPr>
        <p:blipFill>
          <a:blip r:embed="rId3"/>
          <a:stretch>
            <a:fillRect/>
          </a:stretch>
        </p:blipFill>
        <p:spPr>
          <a:xfrm>
            <a:off x="2157411" y="3021332"/>
            <a:ext cx="8890000" cy="3390900"/>
          </a:xfrm>
          <a:prstGeom prst="rect">
            <a:avLst/>
          </a:prstGeom>
        </p:spPr>
      </p:pic>
      <p:sp>
        <p:nvSpPr>
          <p:cNvPr id="4" name="TextBox 3"/>
          <p:cNvSpPr txBox="1"/>
          <p:nvPr/>
        </p:nvSpPr>
        <p:spPr>
          <a:xfrm>
            <a:off x="3745868" y="6412232"/>
            <a:ext cx="2540632" cy="369332"/>
          </a:xfrm>
          <a:prstGeom prst="rect">
            <a:avLst/>
          </a:prstGeom>
          <a:noFill/>
        </p:spPr>
        <p:txBody>
          <a:bodyPr wrap="none" rtlCol="0">
            <a:spAutoFit/>
          </a:bodyPr>
          <a:lstStyle/>
          <a:p>
            <a:r>
              <a:rPr lang="ru-RU" dirty="0" smtClean="0"/>
              <a:t>Доступно в виде </a:t>
            </a:r>
            <a:r>
              <a:rPr lang="ru-RU" dirty="0" err="1" smtClean="0"/>
              <a:t>шилда</a:t>
            </a:r>
            <a:endParaRPr lang="en-US" dirty="0"/>
          </a:p>
        </p:txBody>
      </p:sp>
    </p:spTree>
    <p:extLst>
      <p:ext uri="{BB962C8B-B14F-4D97-AF65-F5344CB8AC3E}">
        <p14:creationId xmlns:p14="http://schemas.microsoft.com/office/powerpoint/2010/main" val="128954261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MOSFET				Power MOSFET</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6737816" y="1789861"/>
            <a:ext cx="4875064" cy="4460966"/>
          </a:xfrm>
          <a:prstGeom prst="rect">
            <a:avLst/>
          </a:prstGeom>
        </p:spPr>
      </p:pic>
      <p:pic>
        <p:nvPicPr>
          <p:cNvPr id="7" name="Picture 6"/>
          <p:cNvPicPr>
            <a:picLocks noChangeAspect="1"/>
          </p:cNvPicPr>
          <p:nvPr/>
        </p:nvPicPr>
        <p:blipFill>
          <a:blip r:embed="rId3"/>
          <a:stretch>
            <a:fillRect/>
          </a:stretch>
        </p:blipFill>
        <p:spPr>
          <a:xfrm>
            <a:off x="1141412" y="2083435"/>
            <a:ext cx="2628900" cy="3149600"/>
          </a:xfrm>
          <a:prstGeom prst="rect">
            <a:avLst/>
          </a:prstGeom>
        </p:spPr>
      </p:pic>
    </p:spTree>
    <p:extLst>
      <p:ext uri="{BB962C8B-B14F-4D97-AF65-F5344CB8AC3E}">
        <p14:creationId xmlns:p14="http://schemas.microsoft.com/office/powerpoint/2010/main" val="192492345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MOSFET </a:t>
            </a:r>
            <a:r>
              <a:rPr lang="ru-RU" dirty="0" smtClean="0"/>
              <a:t>на высокой частоте</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80110" y="1858831"/>
            <a:ext cx="8286750" cy="3932370"/>
          </a:xfrm>
          <a:prstGeom prst="rect">
            <a:avLst/>
          </a:prstGeom>
        </p:spPr>
      </p:pic>
    </p:spTree>
    <p:extLst>
      <p:ext uri="{BB962C8B-B14F-4D97-AF65-F5344CB8AC3E}">
        <p14:creationId xmlns:p14="http://schemas.microsoft.com/office/powerpoint/2010/main" val="93769755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Реле</a:t>
            </a:r>
            <a:r>
              <a:rPr lang="en-US" dirty="0" smtClean="0"/>
              <a:t> (12/220B)</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3745868" y="6412232"/>
            <a:ext cx="2540632" cy="369332"/>
          </a:xfrm>
          <a:prstGeom prst="rect">
            <a:avLst/>
          </a:prstGeom>
          <a:noFill/>
        </p:spPr>
        <p:txBody>
          <a:bodyPr wrap="none" rtlCol="0">
            <a:spAutoFit/>
          </a:bodyPr>
          <a:lstStyle/>
          <a:p>
            <a:r>
              <a:rPr lang="ru-RU" dirty="0" smtClean="0"/>
              <a:t>Доступно в виде </a:t>
            </a:r>
            <a:r>
              <a:rPr lang="ru-RU" dirty="0" err="1" smtClean="0"/>
              <a:t>шилда</a:t>
            </a:r>
            <a:endParaRPr lang="en-US" dirty="0"/>
          </a:p>
        </p:txBody>
      </p:sp>
      <p:pic>
        <p:nvPicPr>
          <p:cNvPr id="5" name="Picture 4"/>
          <p:cNvPicPr>
            <a:picLocks noChangeAspect="1"/>
          </p:cNvPicPr>
          <p:nvPr/>
        </p:nvPicPr>
        <p:blipFill>
          <a:blip r:embed="rId2"/>
          <a:stretch>
            <a:fillRect/>
          </a:stretch>
        </p:blipFill>
        <p:spPr>
          <a:xfrm>
            <a:off x="5706110" y="4260217"/>
            <a:ext cx="5854700" cy="1841500"/>
          </a:xfrm>
          <a:prstGeom prst="rect">
            <a:avLst/>
          </a:prstGeom>
        </p:spPr>
      </p:pic>
      <p:pic>
        <p:nvPicPr>
          <p:cNvPr id="7" name="Picture 6"/>
          <p:cNvPicPr>
            <a:picLocks noChangeAspect="1"/>
          </p:cNvPicPr>
          <p:nvPr/>
        </p:nvPicPr>
        <p:blipFill>
          <a:blip r:embed="rId3"/>
          <a:stretch>
            <a:fillRect/>
          </a:stretch>
        </p:blipFill>
        <p:spPr>
          <a:xfrm>
            <a:off x="240030" y="1628456"/>
            <a:ext cx="5466080" cy="3893516"/>
          </a:xfrm>
          <a:prstGeom prst="rect">
            <a:avLst/>
          </a:prstGeom>
        </p:spPr>
      </p:pic>
    </p:spTree>
    <p:extLst>
      <p:ext uri="{BB962C8B-B14F-4D97-AF65-F5344CB8AC3E}">
        <p14:creationId xmlns:p14="http://schemas.microsoft.com/office/powerpoint/2010/main" val="1479173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a:r>
            <a:r>
              <a:rPr lang="ru-RU" dirty="0" err="1" smtClean="0"/>
              <a:t>имистор</a:t>
            </a:r>
            <a:r>
              <a:rPr lang="ru-RU" dirty="0" smtClean="0"/>
              <a:t> (220В, переменный ток)</a:t>
            </a:r>
            <a:endParaRPr lang="en-US" dirty="0"/>
          </a:p>
        </p:txBody>
      </p:sp>
      <p:sp>
        <p:nvSpPr>
          <p:cNvPr id="3" name="Content Placeholder 2"/>
          <p:cNvSpPr>
            <a:spLocks noGrp="1"/>
          </p:cNvSpPr>
          <p:nvPr>
            <p:ph idx="1"/>
          </p:nvPr>
        </p:nvSpPr>
        <p:spPr>
          <a:xfrm>
            <a:off x="1141412" y="5200649"/>
            <a:ext cx="9905999" cy="1497331"/>
          </a:xfrm>
        </p:spPr>
        <p:txBody>
          <a:bodyPr>
            <a:normAutofit fontScale="92500" lnSpcReduction="10000"/>
          </a:bodyPr>
          <a:lstStyle/>
          <a:p>
            <a:r>
              <a:rPr lang="ru-RU" dirty="0" smtClean="0"/>
              <a:t>Использует </a:t>
            </a:r>
            <a:r>
              <a:rPr lang="ru-RU" dirty="0" err="1" smtClean="0"/>
              <a:t>симистор</a:t>
            </a:r>
            <a:r>
              <a:rPr lang="ru-RU" dirty="0" smtClean="0"/>
              <a:t> (англ. </a:t>
            </a:r>
            <a:r>
              <a:rPr lang="en-US" dirty="0" err="1" smtClean="0"/>
              <a:t>Triac</a:t>
            </a:r>
            <a:r>
              <a:rPr lang="en-US" dirty="0" smtClean="0"/>
              <a:t>) </a:t>
            </a:r>
            <a:r>
              <a:rPr lang="ru-RU" dirty="0" smtClean="0"/>
              <a:t>для управления нагрузкой</a:t>
            </a:r>
          </a:p>
          <a:p>
            <a:r>
              <a:rPr lang="ru-RU" dirty="0" smtClean="0"/>
              <a:t>Реализует безопасную развязку по питанию</a:t>
            </a:r>
          </a:p>
          <a:p>
            <a:r>
              <a:rPr lang="ru-RU" dirty="0" smtClean="0"/>
              <a:t>В отличие от реле, может регулировать плавно</a:t>
            </a:r>
            <a:endParaRPr lang="en-US" dirty="0"/>
          </a:p>
        </p:txBody>
      </p:sp>
      <p:pic>
        <p:nvPicPr>
          <p:cNvPr id="4" name="Picture 3"/>
          <p:cNvPicPr>
            <a:picLocks noChangeAspect="1"/>
          </p:cNvPicPr>
          <p:nvPr/>
        </p:nvPicPr>
        <p:blipFill>
          <a:blip r:embed="rId2"/>
          <a:stretch>
            <a:fillRect/>
          </a:stretch>
        </p:blipFill>
        <p:spPr>
          <a:xfrm>
            <a:off x="411161" y="1733550"/>
            <a:ext cx="11366500" cy="3162300"/>
          </a:xfrm>
          <a:prstGeom prst="rect">
            <a:avLst/>
          </a:prstGeom>
        </p:spPr>
      </p:pic>
    </p:spTree>
    <p:extLst>
      <p:ext uri="{BB962C8B-B14F-4D97-AF65-F5344CB8AC3E}">
        <p14:creationId xmlns:p14="http://schemas.microsoft.com/office/powerpoint/2010/main" val="952722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Параллельное соединение</a:t>
            </a:r>
            <a:endParaRPr lang="en-US" dirty="0"/>
          </a:p>
        </p:txBody>
      </p:sp>
      <p:sp>
        <p:nvSpPr>
          <p:cNvPr id="3" name="Content Placeholder 2"/>
          <p:cNvSpPr>
            <a:spLocks noGrp="1"/>
          </p:cNvSpPr>
          <p:nvPr>
            <p:ph idx="1"/>
          </p:nvPr>
        </p:nvSpPr>
        <p:spPr>
          <a:xfrm>
            <a:off x="1141413" y="1874521"/>
            <a:ext cx="7328218" cy="3916680"/>
          </a:xfrm>
        </p:spPr>
        <p:txBody>
          <a:bodyPr/>
          <a:lstStyle/>
          <a:p>
            <a:r>
              <a:rPr lang="ru-RU" dirty="0" smtClean="0"/>
              <a:t>Параллельное подключение предполагает подключение к двум точкам нескольких элементов. </a:t>
            </a:r>
            <a:r>
              <a:rPr lang="en-US" dirty="0" smtClean="0"/>
              <a:t>=&gt; </a:t>
            </a:r>
            <a:r>
              <a:rPr lang="ru-RU" dirty="0" smtClean="0"/>
              <a:t>образуется несколько путей, по которым течёт ток.</a:t>
            </a:r>
          </a:p>
          <a:p>
            <a:endParaRPr lang="en-US" dirty="0"/>
          </a:p>
        </p:txBody>
      </p:sp>
      <p:sp>
        <p:nvSpPr>
          <p:cNvPr id="6" name="Rectangle 5"/>
          <p:cNvSpPr/>
          <p:nvPr/>
        </p:nvSpPr>
        <p:spPr>
          <a:xfrm>
            <a:off x="8583930" y="125730"/>
            <a:ext cx="3108960" cy="292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8677751" y="247432"/>
            <a:ext cx="2992279" cy="2735798"/>
          </a:xfrm>
          <a:prstGeom prst="rect">
            <a:avLst/>
          </a:prstGeom>
        </p:spPr>
      </p:pic>
      <p:pic>
        <p:nvPicPr>
          <p:cNvPr id="7" name="Picture 6"/>
          <p:cNvPicPr>
            <a:picLocks noChangeAspect="1"/>
          </p:cNvPicPr>
          <p:nvPr/>
        </p:nvPicPr>
        <p:blipFill>
          <a:blip r:embed="rId3"/>
          <a:stretch>
            <a:fillRect/>
          </a:stretch>
        </p:blipFill>
        <p:spPr>
          <a:xfrm>
            <a:off x="1293811" y="4093686"/>
            <a:ext cx="9753600" cy="1473200"/>
          </a:xfrm>
          <a:prstGeom prst="rect">
            <a:avLst/>
          </a:prstGeom>
        </p:spPr>
      </p:pic>
    </p:spTree>
    <p:extLst>
      <p:ext uri="{BB962C8B-B14F-4D97-AF65-F5344CB8AC3E}">
        <p14:creationId xmlns:p14="http://schemas.microsoft.com/office/powerpoint/2010/main" val="1327016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ссылки</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easyelectronics.ru/osnovy-na-palcax-chast-1.html</a:t>
            </a:r>
            <a:endParaRPr lang="ru-RU" dirty="0" smtClean="0"/>
          </a:p>
          <a:p>
            <a:r>
              <a:rPr lang="en-US" dirty="0">
                <a:hlinkClick r:id="rId3"/>
              </a:rPr>
              <a:t>http://</a:t>
            </a:r>
            <a:r>
              <a:rPr lang="en-US" dirty="0" smtClean="0">
                <a:hlinkClick r:id="rId3"/>
              </a:rPr>
              <a:t>www.atmel.com/images/Atmel-8271-8-bit-AVR-Microcontroller-ATmega48A-48PA-88A-88PA-168A-168PA-328-328P_datasheet_Complete.pdf</a:t>
            </a:r>
            <a:endParaRPr lang="ru-RU" dirty="0" smtClean="0"/>
          </a:p>
          <a:p>
            <a:r>
              <a:rPr lang="en-US" dirty="0">
                <a:hlinkClick r:id="rId4"/>
              </a:rPr>
              <a:t>https://www.circuitar.com/nanoshields/modules/triac</a:t>
            </a:r>
            <a:r>
              <a:rPr lang="en-US" dirty="0" smtClean="0">
                <a:hlinkClick r:id="rId4"/>
              </a:rPr>
              <a:t>/</a:t>
            </a:r>
            <a:endParaRPr lang="ru-RU" dirty="0" smtClean="0"/>
          </a:p>
          <a:p>
            <a:endParaRPr lang="ru-RU" dirty="0" smtClean="0"/>
          </a:p>
          <a:p>
            <a:endParaRPr lang="ru-RU" dirty="0" smtClean="0"/>
          </a:p>
          <a:p>
            <a:endParaRPr lang="en-US" dirty="0"/>
          </a:p>
        </p:txBody>
      </p:sp>
    </p:spTree>
    <p:extLst>
      <p:ext uri="{BB962C8B-B14F-4D97-AF65-F5344CB8AC3E}">
        <p14:creationId xmlns:p14="http://schemas.microsoft.com/office/powerpoint/2010/main" val="128315868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ESP8266</a:t>
            </a:r>
            <a:endParaRPr lang="en-US" dirty="0"/>
          </a:p>
        </p:txBody>
      </p:sp>
      <p:sp>
        <p:nvSpPr>
          <p:cNvPr id="3" name="Content Placeholder 2"/>
          <p:cNvSpPr>
            <a:spLocks noGrp="1"/>
          </p:cNvSpPr>
          <p:nvPr>
            <p:ph idx="1"/>
          </p:nvPr>
        </p:nvSpPr>
        <p:spPr/>
        <p:txBody>
          <a:bodyPr/>
          <a:lstStyle/>
          <a:p>
            <a:r>
              <a:rPr lang="en-US" dirty="0">
                <a:hlinkClick r:id="rId2"/>
              </a:rPr>
              <a:t>https://esp8266.ru</a:t>
            </a:r>
            <a:r>
              <a:rPr lang="en-US" dirty="0" smtClean="0">
                <a:hlinkClick r:id="rId2"/>
              </a:rPr>
              <a:t>/</a:t>
            </a:r>
            <a:endParaRPr lang="en-US" dirty="0" smtClean="0"/>
          </a:p>
          <a:p>
            <a:r>
              <a:rPr lang="en-US" dirty="0">
                <a:hlinkClick r:id="rId3"/>
              </a:rPr>
              <a:t>http://www.instructables.com/id/Quick-Start-to-Nodemcu-ESP8266-on-Arduino-IDE</a:t>
            </a:r>
            <a:r>
              <a:rPr lang="en-US" dirty="0" smtClean="0">
                <a:hlinkClick r:id="rId3"/>
              </a:rPr>
              <a:t>/</a:t>
            </a:r>
            <a:endParaRPr lang="en-US" dirty="0" smtClean="0"/>
          </a:p>
          <a:p>
            <a:r>
              <a:rPr lang="en-US" dirty="0"/>
              <a:t>https://esp8266.ru/esp8266-nodemcu/</a:t>
            </a:r>
            <a:endParaRPr lang="en-US" dirty="0" smtClean="0"/>
          </a:p>
          <a:p>
            <a:r>
              <a:rPr lang="en-US" dirty="0">
                <a:hlinkClick r:id="rId4"/>
              </a:rPr>
              <a:t>https://esp8266.ru/category/esp8266/esp8266-for-beginners</a:t>
            </a:r>
            <a:r>
              <a:rPr lang="en-US" dirty="0" smtClean="0">
                <a:hlinkClick r:id="rId4"/>
              </a:rPr>
              <a:t>/</a:t>
            </a:r>
            <a:endParaRPr lang="en-US" dirty="0" smtClean="0"/>
          </a:p>
          <a:p>
            <a:endParaRPr lang="en-US" dirty="0" smtClean="0"/>
          </a:p>
          <a:p>
            <a:endParaRPr lang="en-US" dirty="0"/>
          </a:p>
        </p:txBody>
      </p:sp>
      <p:pic>
        <p:nvPicPr>
          <p:cNvPr id="4" name="Picture 3"/>
          <p:cNvPicPr>
            <a:picLocks noChangeAspect="1"/>
          </p:cNvPicPr>
          <p:nvPr/>
        </p:nvPicPr>
        <p:blipFill>
          <a:blip r:embed="rId5"/>
          <a:stretch>
            <a:fillRect/>
          </a:stretch>
        </p:blipFill>
        <p:spPr>
          <a:xfrm>
            <a:off x="6187286" y="106680"/>
            <a:ext cx="4779164" cy="2853690"/>
          </a:xfrm>
          <a:prstGeom prst="rect">
            <a:avLst/>
          </a:prstGeom>
        </p:spPr>
      </p:pic>
    </p:spTree>
    <p:extLst>
      <p:ext uri="{BB962C8B-B14F-4D97-AF65-F5344CB8AC3E}">
        <p14:creationId xmlns:p14="http://schemas.microsoft.com/office/powerpoint/2010/main" val="167151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Параллельное соединение</a:t>
            </a:r>
            <a:endParaRPr lang="en-US" dirty="0"/>
          </a:p>
        </p:txBody>
      </p:sp>
      <p:sp>
        <p:nvSpPr>
          <p:cNvPr id="3" name="Content Placeholder 2"/>
          <p:cNvSpPr>
            <a:spLocks noGrp="1"/>
          </p:cNvSpPr>
          <p:nvPr>
            <p:ph idx="1"/>
          </p:nvPr>
        </p:nvSpPr>
        <p:spPr/>
        <p:txBody>
          <a:bodyPr/>
          <a:lstStyle/>
          <a:p>
            <a:r>
              <a:rPr lang="ru-RU" dirty="0" smtClean="0"/>
              <a:t>При параллельном соединении напряжение на всех элементах одинаково; ток через каждую ветвь определяется </a:t>
            </a:r>
            <a:r>
              <a:rPr lang="ru-RU" smtClean="0"/>
              <a:t>сопротивлением ветви</a:t>
            </a:r>
          </a:p>
          <a:p>
            <a:endParaRPr lang="ru-RU" smtClean="0"/>
          </a:p>
        </p:txBody>
      </p:sp>
    </p:spTree>
    <p:extLst>
      <p:ext uri="{BB962C8B-B14F-4D97-AF65-F5344CB8AC3E}">
        <p14:creationId xmlns:p14="http://schemas.microsoft.com/office/powerpoint/2010/main" val="1228068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Полезные ссылки</a:t>
            </a:r>
            <a:endParaRPr lang="en-US" dirty="0"/>
          </a:p>
        </p:txBody>
      </p:sp>
      <p:sp>
        <p:nvSpPr>
          <p:cNvPr id="3" name="Content Placeholder 2"/>
          <p:cNvSpPr>
            <a:spLocks noGrp="1"/>
          </p:cNvSpPr>
          <p:nvPr>
            <p:ph idx="1"/>
          </p:nvPr>
        </p:nvSpPr>
        <p:spPr/>
        <p:txBody>
          <a:bodyPr/>
          <a:lstStyle/>
          <a:p>
            <a:r>
              <a:rPr lang="ru-RU" dirty="0" smtClean="0"/>
              <a:t>ТОЭ</a:t>
            </a:r>
            <a:r>
              <a:rPr lang="en-US" dirty="0"/>
              <a:t>: http://</a:t>
            </a:r>
            <a:r>
              <a:rPr lang="en-US" dirty="0" err="1"/>
              <a:t>www.toehelp.com.ua</a:t>
            </a:r>
            <a:r>
              <a:rPr lang="en-US" dirty="0"/>
              <a:t>/</a:t>
            </a:r>
            <a:r>
              <a:rPr lang="en-US" dirty="0" err="1"/>
              <a:t>lekcii</a:t>
            </a:r>
            <a:r>
              <a:rPr lang="en-US" dirty="0"/>
              <a:t>/001.htm</a:t>
            </a:r>
            <a:endParaRPr lang="ru-RU" dirty="0" smtClean="0"/>
          </a:p>
          <a:p>
            <a:r>
              <a:rPr lang="ru-RU" dirty="0" smtClean="0"/>
              <a:t>Симулятор схем: </a:t>
            </a:r>
            <a:r>
              <a:rPr lang="en-US" dirty="0"/>
              <a:t>http://</a:t>
            </a:r>
            <a:r>
              <a:rPr lang="en-US" dirty="0" err="1"/>
              <a:t>scripts.mit.edu</a:t>
            </a:r>
            <a:r>
              <a:rPr lang="en-US" dirty="0"/>
              <a:t>/~white/</a:t>
            </a:r>
            <a:r>
              <a:rPr lang="en-US" dirty="0" err="1"/>
              <a:t>schematicvs.html</a:t>
            </a:r>
            <a:endParaRPr lang="ru-RU" dirty="0" smtClean="0"/>
          </a:p>
        </p:txBody>
      </p:sp>
    </p:spTree>
    <p:extLst>
      <p:ext uri="{BB962C8B-B14F-4D97-AF65-F5344CB8AC3E}">
        <p14:creationId xmlns:p14="http://schemas.microsoft.com/office/powerpoint/2010/main" val="193262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1">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50928"/>
          </a:xfrm>
        </p:spPr>
        <p:txBody>
          <a:bodyPr/>
          <a:lstStyle/>
          <a:p>
            <a:r>
              <a:rPr lang="ru-RU" dirty="0" smtClean="0"/>
              <a:t>Занятие 2. Мощность</a:t>
            </a:r>
            <a:endParaRPr lang="en-US" dirty="0"/>
          </a:p>
        </p:txBody>
      </p:sp>
    </p:spTree>
    <p:extLst>
      <p:ext uri="{BB962C8B-B14F-4D97-AF65-F5344CB8AC3E}">
        <p14:creationId xmlns:p14="http://schemas.microsoft.com/office/powerpoint/2010/main" val="73330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 = U * I</a:t>
            </a:r>
            <a:endParaRPr lang="en-US" dirty="0"/>
          </a:p>
        </p:txBody>
      </p:sp>
      <p:sp>
        <p:nvSpPr>
          <p:cNvPr id="3" name="Content Placeholder 2"/>
          <p:cNvSpPr>
            <a:spLocks noGrp="1"/>
          </p:cNvSpPr>
          <p:nvPr>
            <p:ph idx="1"/>
          </p:nvPr>
        </p:nvSpPr>
        <p:spPr/>
        <p:txBody>
          <a:bodyPr/>
          <a:lstStyle/>
          <a:p>
            <a:r>
              <a:rPr lang="ru-RU" dirty="0" smtClean="0"/>
              <a:t>Для известного тока и напряжения можно посчитать мощность, рассеиваемую на элементе</a:t>
            </a:r>
          </a:p>
          <a:p>
            <a:pPr lvl="1"/>
            <a:r>
              <a:rPr lang="ru-RU" dirty="0" smtClean="0"/>
              <a:t>Если сопротивление элемента изменяется, максимум выделяемой мощности может находиться не на крайнем значении сопротивления</a:t>
            </a:r>
          </a:p>
          <a:p>
            <a:r>
              <a:rPr lang="ru-RU" dirty="0" smtClean="0"/>
              <a:t>Все элементы имеют пределы рассеиваемой мощности</a:t>
            </a:r>
          </a:p>
          <a:p>
            <a:r>
              <a:rPr lang="ru-RU" dirty="0" smtClean="0"/>
              <a:t>Провода также имеют сопротивление и максимальную рабочую температуру</a:t>
            </a:r>
            <a:endParaRPr lang="en-US" dirty="0"/>
          </a:p>
        </p:txBody>
      </p:sp>
    </p:spTree>
    <p:extLst>
      <p:ext uri="{BB962C8B-B14F-4D97-AF65-F5344CB8AC3E}">
        <p14:creationId xmlns:p14="http://schemas.microsoft.com/office/powerpoint/2010/main" val="1526798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Р = </a:t>
            </a:r>
            <a:r>
              <a:rPr lang="ru-RU" b="1" dirty="0" err="1"/>
              <a:t>U</a:t>
            </a:r>
            <a:r>
              <a:rPr lang="ru-RU" b="1" dirty="0"/>
              <a:t> * </a:t>
            </a:r>
            <a:r>
              <a:rPr lang="ru-RU" b="1" dirty="0" err="1" smtClean="0"/>
              <a:t>I</a:t>
            </a:r>
            <a:endParaRPr lang="en-US" dirty="0"/>
          </a:p>
        </p:txBody>
      </p:sp>
      <p:sp>
        <p:nvSpPr>
          <p:cNvPr id="3" name="Content Placeholder 2"/>
          <p:cNvSpPr>
            <a:spLocks noGrp="1"/>
          </p:cNvSpPr>
          <p:nvPr>
            <p:ph idx="1"/>
          </p:nvPr>
        </p:nvSpPr>
        <p:spPr/>
        <p:txBody>
          <a:bodyPr>
            <a:normAutofit fontScale="85000" lnSpcReduction="20000"/>
          </a:bodyPr>
          <a:lstStyle/>
          <a:p>
            <a:r>
              <a:rPr lang="ru-RU" dirty="0" smtClean="0"/>
              <a:t>Потому </a:t>
            </a:r>
            <a:r>
              <a:rPr lang="ru-RU" dirty="0"/>
              <a:t>чем больше ток или напряжение, тем больше мощность. Т.к. резистор (или провода) не выполняет какой либо полезной нагрузки, то мощность, выпадающая него это потери в чистом виде. В данном случае мощность можно через закон </a:t>
            </a:r>
            <a:r>
              <a:rPr lang="en-US" dirty="0" smtClean="0"/>
              <a:t>O</a:t>
            </a:r>
            <a:r>
              <a:rPr lang="ru-RU" dirty="0" err="1" smtClean="0"/>
              <a:t>ма</a:t>
            </a:r>
            <a:r>
              <a:rPr lang="ru-RU" dirty="0" smtClean="0"/>
              <a:t> </a:t>
            </a:r>
            <a:r>
              <a:rPr lang="ru-RU" dirty="0"/>
              <a:t>выразить </a:t>
            </a:r>
            <a:r>
              <a:rPr lang="ru-RU" dirty="0" smtClean="0"/>
              <a:t>так:</a:t>
            </a:r>
            <a:endParaRPr lang="en-US" dirty="0" smtClean="0"/>
          </a:p>
          <a:p>
            <a:r>
              <a:rPr lang="ru-RU" b="1" dirty="0" err="1" smtClean="0"/>
              <a:t>P</a:t>
            </a:r>
            <a:r>
              <a:rPr lang="ru-RU" b="1" dirty="0"/>
              <a:t>= </a:t>
            </a:r>
            <a:r>
              <a:rPr lang="ru-RU" b="1" dirty="0" err="1"/>
              <a:t>R</a:t>
            </a:r>
            <a:r>
              <a:rPr lang="ru-RU" b="1" dirty="0"/>
              <a:t> * </a:t>
            </a:r>
            <a:r>
              <a:rPr lang="ru-RU" b="1" dirty="0" smtClean="0"/>
              <a:t>I</a:t>
            </a:r>
            <a:r>
              <a:rPr lang="ru-RU" b="1" baseline="30000" dirty="0" smtClean="0"/>
              <a:t>2</a:t>
            </a:r>
            <a:endParaRPr lang="en-US" b="1" baseline="30000" dirty="0" smtClean="0"/>
          </a:p>
          <a:p>
            <a:r>
              <a:rPr lang="ru-RU" dirty="0"/>
              <a:t>увеличение сопротивления вызывает увеличение мощности расходующееся на потери, а если возрастает ток, то потери увеличиваются в квадратичной зависимости. В резисторе вся моща уходит в нагрев. По этой же причине, кстати, аккумуляторы нагреваются при работе – у них тоже есть внутреннее сопротивление, на котором и происходит рассеяние части энергии</a:t>
            </a:r>
            <a:endParaRPr lang="en-US" dirty="0"/>
          </a:p>
        </p:txBody>
      </p:sp>
    </p:spTree>
    <p:extLst>
      <p:ext uri="{BB962C8B-B14F-4D97-AF65-F5344CB8AC3E}">
        <p14:creationId xmlns:p14="http://schemas.microsoft.com/office/powerpoint/2010/main" val="1001901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648499"/>
            <a:ext cx="9905998" cy="1478570"/>
          </a:xfrm>
        </p:spPr>
        <p:txBody>
          <a:bodyPr/>
          <a:lstStyle/>
          <a:p>
            <a:r>
              <a:rPr lang="ru-RU" dirty="0" smtClean="0"/>
              <a:t>Производные формулы</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2" y="2249486"/>
                <a:ext cx="9905999" cy="4316205"/>
              </a:xfrm>
            </p:spPr>
            <p:txBody>
              <a:bodyPr>
                <a:normAutofit fontScale="92500" lnSpcReduction="10000"/>
              </a:bodyPr>
              <a:lstStyle/>
              <a:p>
                <a:r>
                  <a:rPr lang="en-US" dirty="0" smtClean="0"/>
                  <a:t>P = U * I</a:t>
                </a:r>
              </a:p>
              <a:p>
                <a:pPr lvl="1"/>
                <a:r>
                  <a:rPr lang="en-US" dirty="0" smtClean="0"/>
                  <a:t>U = I * R 	➡ 	</a:t>
                </a:r>
                <a14:m>
                  <m:oMath xmlns:m="http://schemas.openxmlformats.org/officeDocument/2006/math">
                    <m:r>
                      <a:rPr lang="en-US" b="0" i="1" smtClean="0">
                        <a:latin typeface="Cambria Math" charset="0"/>
                      </a:rPr>
                      <m:t>𝑃</m:t>
                    </m:r>
                    <m:r>
                      <a:rPr lang="en-US" b="0" i="1" smtClean="0">
                        <a:latin typeface="Cambria Math" charset="0"/>
                      </a:rPr>
                      <m:t>= </m:t>
                    </m:r>
                    <m:f>
                      <m:fPr>
                        <m:ctrlPr>
                          <a:rPr lang="mr-IN" b="0" i="1" smtClean="0">
                            <a:latin typeface="Cambria Math" charset="0"/>
                          </a:rPr>
                        </m:ctrlPr>
                      </m:fPr>
                      <m:num>
                        <m:sSup>
                          <m:sSupPr>
                            <m:ctrlPr>
                              <a:rPr lang="mr-IN" b="0" i="1" smtClean="0">
                                <a:latin typeface="Cambria Math" charset="0"/>
                              </a:rPr>
                            </m:ctrlPr>
                          </m:sSupPr>
                          <m:e>
                            <m:r>
                              <a:rPr lang="en-US" b="0" i="1" smtClean="0">
                                <a:latin typeface="Cambria Math" charset="0"/>
                              </a:rPr>
                              <m:t>𝑈</m:t>
                            </m:r>
                          </m:e>
                          <m:sup>
                            <m:r>
                              <a:rPr lang="en-US" b="0" i="1" smtClean="0">
                                <a:latin typeface="Cambria Math" charset="0"/>
                              </a:rPr>
                              <m:t>2</m:t>
                            </m:r>
                          </m:sup>
                        </m:sSup>
                      </m:num>
                      <m:den>
                        <m:r>
                          <a:rPr lang="en-US" b="0" i="1" smtClean="0">
                            <a:latin typeface="Cambria Math" charset="0"/>
                          </a:rPr>
                          <m:t>𝑅</m:t>
                        </m:r>
                      </m:den>
                    </m:f>
                  </m:oMath>
                </a14:m>
                <a:endParaRPr lang="en-US" dirty="0" smtClean="0"/>
              </a:p>
              <a:p>
                <a:pPr lvl="1"/>
                <a:r>
                  <a:rPr lang="en-US" dirty="0" smtClean="0"/>
                  <a:t>I = U / R 	➡ 	</a:t>
                </a:r>
                <a14:m>
                  <m:oMath xmlns:m="http://schemas.openxmlformats.org/officeDocument/2006/math">
                    <m:r>
                      <a:rPr lang="en-US" b="0" i="1" smtClean="0">
                        <a:latin typeface="Cambria Math" charset="0"/>
                      </a:rPr>
                      <m:t>𝑃</m:t>
                    </m:r>
                    <m:r>
                      <a:rPr lang="en-US" b="0" i="1" smtClean="0">
                        <a:latin typeface="Cambria Math" charset="0"/>
                      </a:rPr>
                      <m:t>= </m:t>
                    </m:r>
                    <m:sSup>
                      <m:sSupPr>
                        <m:ctrlPr>
                          <a:rPr lang="en-US" b="0" i="1" smtClean="0">
                            <a:latin typeface="Cambria Math" charset="0"/>
                          </a:rPr>
                        </m:ctrlPr>
                      </m:sSupPr>
                      <m:e>
                        <m:r>
                          <a:rPr lang="en-US" b="0" i="1" smtClean="0">
                            <a:latin typeface="Cambria Math" charset="0"/>
                          </a:rPr>
                          <m:t>𝐼</m:t>
                        </m:r>
                      </m:e>
                      <m:sup>
                        <m:r>
                          <a:rPr lang="en-US" b="0" i="1" smtClean="0">
                            <a:latin typeface="Cambria Math" charset="0"/>
                          </a:rPr>
                          <m:t>2</m:t>
                        </m:r>
                      </m:sup>
                    </m:sSup>
                    <m:r>
                      <a:rPr lang="en-US" b="0" i="1" smtClean="0">
                        <a:latin typeface="Cambria Math" charset="0"/>
                      </a:rPr>
                      <m:t>𝑅</m:t>
                    </m:r>
                  </m:oMath>
                </a14:m>
                <a:endParaRPr lang="en-US" dirty="0" smtClean="0"/>
              </a:p>
              <a:p>
                <a:r>
                  <a:rPr lang="ru-RU" dirty="0" smtClean="0"/>
                  <a:t>Мощность имеет квадратичную зависимость от напряжения и тока при неизменном сопротивлении нагрузки!</a:t>
                </a:r>
              </a:p>
              <a:p>
                <a:r>
                  <a:rPr lang="en-US" dirty="0" smtClean="0"/>
                  <a:t>NB: </a:t>
                </a:r>
                <a:r>
                  <a:rPr lang="ru-RU" dirty="0" smtClean="0"/>
                  <a:t>Для получения той же мощности на нагрузке при повышении напряжения в </a:t>
                </a:r>
                <a:r>
                  <a:rPr lang="en-US" dirty="0" smtClean="0"/>
                  <a:t>n </a:t>
                </a:r>
                <a:r>
                  <a:rPr lang="ru-RU" dirty="0" smtClean="0"/>
                  <a:t>раз ток падает в такое же количество раз.</a:t>
                </a:r>
                <a:br>
                  <a:rPr lang="ru-RU" dirty="0" smtClean="0"/>
                </a:br>
                <a:r>
                  <a:rPr lang="ru-RU" dirty="0" smtClean="0"/>
                  <a:t>Как следствие, при напряжении в 220 вольт в сетях происходит в два раза меньше падение напряжение на проводах и в четыре раза меньше теряется мощность по сравнению с сетями на 110 вольт!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2" y="2249486"/>
                <a:ext cx="9905999" cy="4316205"/>
              </a:xfrm>
              <a:blipFill rotWithShape="0">
                <a:blip r:embed="rId2"/>
                <a:stretch>
                  <a:fillRect l="-1046" t="-2260" r="-738" b="-706"/>
                </a:stretch>
              </a:blipFill>
            </p:spPr>
            <p:txBody>
              <a:bodyPr/>
              <a:lstStyle/>
              <a:p>
                <a:r>
                  <a:rPr lang="en-US">
                    <a:noFill/>
                  </a:rPr>
                  <a:t> </a:t>
                </a:r>
              </a:p>
            </p:txBody>
          </p:sp>
        </mc:Fallback>
      </mc:AlternateContent>
    </p:spTree>
    <p:extLst>
      <p:ext uri="{BB962C8B-B14F-4D97-AF65-F5344CB8AC3E}">
        <p14:creationId xmlns:p14="http://schemas.microsoft.com/office/powerpoint/2010/main" val="153169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1">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50928"/>
          </a:xfrm>
        </p:spPr>
        <p:txBody>
          <a:bodyPr/>
          <a:lstStyle/>
          <a:p>
            <a:r>
              <a:rPr lang="ru-RU" dirty="0" smtClean="0"/>
              <a:t>Занятие 1. Электрические цепи</a:t>
            </a:r>
            <a:endParaRPr lang="en-US" dirty="0"/>
          </a:p>
        </p:txBody>
      </p:sp>
    </p:spTree>
    <p:extLst>
      <p:ext uri="{BB962C8B-B14F-4D97-AF65-F5344CB8AC3E}">
        <p14:creationId xmlns:p14="http://schemas.microsoft.com/office/powerpoint/2010/main" val="742091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3">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Практика. Рассеиваемая мощность</a:t>
            </a:r>
            <a:endParaRPr lang="en-US" dirty="0"/>
          </a:p>
        </p:txBody>
      </p:sp>
      <p:sp>
        <p:nvSpPr>
          <p:cNvPr id="3" name="Content Placeholder 2"/>
          <p:cNvSpPr>
            <a:spLocks noGrp="1"/>
          </p:cNvSpPr>
          <p:nvPr>
            <p:ph idx="1"/>
          </p:nvPr>
        </p:nvSpPr>
        <p:spPr>
          <a:xfrm>
            <a:off x="1141412" y="2249486"/>
            <a:ext cx="9905999" cy="3922713"/>
          </a:xfrm>
        </p:spPr>
        <p:txBody>
          <a:bodyPr>
            <a:normAutofit lnSpcReduction="10000"/>
          </a:bodyPr>
          <a:lstStyle/>
          <a:p>
            <a:r>
              <a:rPr lang="ru-RU" dirty="0" smtClean="0"/>
              <a:t>Задание. Определить, при каком значении переменного резистора рассеиваемая на нём мощность максимальна.</a:t>
            </a:r>
          </a:p>
          <a:p>
            <a:r>
              <a:rPr lang="en-US" dirty="0" smtClean="0"/>
              <a:t>R</a:t>
            </a:r>
            <a:r>
              <a:rPr lang="en-US" baseline="-25000" dirty="0" smtClean="0"/>
              <a:t>HL1</a:t>
            </a:r>
            <a:r>
              <a:rPr lang="ru-RU" dirty="0" smtClean="0"/>
              <a:t> = </a:t>
            </a:r>
            <a:r>
              <a:rPr lang="en-US" dirty="0" smtClean="0"/>
              <a:t>10 </a:t>
            </a:r>
            <a:r>
              <a:rPr lang="ru-RU" dirty="0" smtClean="0"/>
              <a:t>Ом</a:t>
            </a:r>
          </a:p>
          <a:p>
            <a:endParaRPr lang="ru-RU" dirty="0"/>
          </a:p>
          <a:p>
            <a:r>
              <a:rPr lang="ru-RU" dirty="0"/>
              <a:t>Задание 2. Собрать схему с </a:t>
            </a:r>
            <a:br>
              <a:rPr lang="ru-RU" dirty="0"/>
            </a:br>
            <a:r>
              <a:rPr lang="ru-RU" dirty="0" smtClean="0"/>
              <a:t>резистором</a:t>
            </a:r>
            <a:r>
              <a:rPr lang="ru-RU" dirty="0"/>
              <a:t>, на котором будет </a:t>
            </a:r>
            <a:br>
              <a:rPr lang="ru-RU" dirty="0"/>
            </a:br>
            <a:r>
              <a:rPr lang="ru-RU" dirty="0" smtClean="0"/>
              <a:t>рассеиваться 1 Вт</a:t>
            </a:r>
            <a:r>
              <a:rPr lang="ru-RU" dirty="0"/>
              <a:t>. </a:t>
            </a:r>
            <a:r>
              <a:rPr lang="en-US" dirty="0"/>
              <a:t> </a:t>
            </a:r>
            <a:r>
              <a:rPr lang="ru-RU" dirty="0" smtClean="0"/>
              <a:t>Напряжение </a:t>
            </a:r>
            <a:br>
              <a:rPr lang="ru-RU" dirty="0" smtClean="0"/>
            </a:br>
            <a:r>
              <a:rPr lang="ru-RU" dirty="0" smtClean="0"/>
              <a:t>питания от 5 до 20</a:t>
            </a:r>
            <a:r>
              <a:rPr lang="en-US" dirty="0" smtClean="0"/>
              <a:t>V. </a:t>
            </a:r>
            <a:r>
              <a:rPr lang="ru-RU" dirty="0" smtClean="0"/>
              <a:t>Обжечься</a:t>
            </a:r>
            <a:r>
              <a:rPr lang="ru-RU" dirty="0"/>
              <a:t>.</a:t>
            </a:r>
          </a:p>
          <a:p>
            <a:endParaRPr lang="ru-RU" dirty="0" smtClean="0"/>
          </a:p>
          <a:p>
            <a:endParaRPr lang="en-US" dirty="0"/>
          </a:p>
        </p:txBody>
      </p:sp>
      <p:pic>
        <p:nvPicPr>
          <p:cNvPr id="6" name="Picture 5"/>
          <p:cNvPicPr>
            <a:picLocks noChangeAspect="1"/>
          </p:cNvPicPr>
          <p:nvPr/>
        </p:nvPicPr>
        <p:blipFill>
          <a:blip r:embed="rId3"/>
          <a:stretch>
            <a:fillRect/>
          </a:stretch>
        </p:blipFill>
        <p:spPr>
          <a:xfrm>
            <a:off x="6345871" y="3285042"/>
            <a:ext cx="4927600" cy="3354518"/>
          </a:xfrm>
          <a:prstGeom prst="rect">
            <a:avLst/>
          </a:prstGeom>
        </p:spPr>
      </p:pic>
    </p:spTree>
    <p:extLst>
      <p:ext uri="{BB962C8B-B14F-4D97-AF65-F5344CB8AC3E}">
        <p14:creationId xmlns:p14="http://schemas.microsoft.com/office/powerpoint/2010/main" val="1094501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Ответ</a:t>
            </a:r>
            <a:endParaRPr lang="en-US" dirty="0"/>
          </a:p>
        </p:txBody>
      </p:sp>
      <p:sp>
        <p:nvSpPr>
          <p:cNvPr id="3" name="Content Placeholder 2"/>
          <p:cNvSpPr>
            <a:spLocks noGrp="1"/>
          </p:cNvSpPr>
          <p:nvPr>
            <p:ph idx="1"/>
          </p:nvPr>
        </p:nvSpPr>
        <p:spPr/>
        <p:txBody>
          <a:bodyPr/>
          <a:lstStyle/>
          <a:p>
            <a:r>
              <a:rPr lang="ru-RU" dirty="0" smtClean="0"/>
              <a:t>Ответ: при сопротивлении реостата </a:t>
            </a:r>
            <a:r>
              <a:rPr lang="en-US" dirty="0" smtClean="0"/>
              <a:t>R</a:t>
            </a:r>
            <a:r>
              <a:rPr lang="en-US" baseline="-25000" dirty="0" smtClean="0"/>
              <a:t>1</a:t>
            </a:r>
            <a:r>
              <a:rPr lang="en-US" dirty="0" smtClean="0"/>
              <a:t> = 10 </a:t>
            </a:r>
            <a:r>
              <a:rPr lang="ru-RU" dirty="0" smtClean="0"/>
              <a:t>Ом </a:t>
            </a:r>
          </a:p>
          <a:p>
            <a:r>
              <a:rPr lang="en-US" dirty="0" smtClean="0"/>
              <a:t>TBD </a:t>
            </a:r>
            <a:r>
              <a:rPr lang="ru-RU" dirty="0" smtClean="0"/>
              <a:t>доказательство</a:t>
            </a:r>
          </a:p>
          <a:p>
            <a:endParaRPr lang="en-US" dirty="0"/>
          </a:p>
        </p:txBody>
      </p:sp>
    </p:spTree>
    <p:extLst>
      <p:ext uri="{BB962C8B-B14F-4D97-AF65-F5344CB8AC3E}">
        <p14:creationId xmlns:p14="http://schemas.microsoft.com/office/powerpoint/2010/main" val="285033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Теплорассеяние</a:t>
            </a:r>
            <a:endParaRPr lang="en-US" dirty="0"/>
          </a:p>
        </p:txBody>
      </p:sp>
      <p:sp>
        <p:nvSpPr>
          <p:cNvPr id="3" name="Content Placeholder 2"/>
          <p:cNvSpPr>
            <a:spLocks noGrp="1"/>
          </p:cNvSpPr>
          <p:nvPr>
            <p:ph idx="1"/>
          </p:nvPr>
        </p:nvSpPr>
        <p:spPr>
          <a:xfrm>
            <a:off x="1141412" y="2249487"/>
            <a:ext cx="10505758" cy="3541714"/>
          </a:xfrm>
        </p:spPr>
        <p:txBody>
          <a:bodyPr/>
          <a:lstStyle/>
          <a:p>
            <a:r>
              <a:rPr lang="ru-RU" dirty="0" smtClean="0"/>
              <a:t>Рассеянная на элементе мощность передаётся окружающей среде в виде:</a:t>
            </a:r>
          </a:p>
          <a:p>
            <a:pPr lvl="1"/>
            <a:r>
              <a:rPr lang="ru-RU" dirty="0" smtClean="0"/>
              <a:t>Излучения (полезного либо побочного теплового)</a:t>
            </a:r>
          </a:p>
          <a:p>
            <a:pPr lvl="1"/>
            <a:r>
              <a:rPr lang="ru-RU" dirty="0" smtClean="0"/>
              <a:t>Теплопроводности (обычно в рамках системы элемент-радиатор)</a:t>
            </a:r>
          </a:p>
          <a:p>
            <a:pPr lvl="1"/>
            <a:r>
              <a:rPr lang="ru-RU" dirty="0" smtClean="0"/>
              <a:t>Конвекции (охлаждение маломощных элементов и радиаторов мощных)</a:t>
            </a:r>
          </a:p>
          <a:p>
            <a:endParaRPr lang="en-US" dirty="0"/>
          </a:p>
        </p:txBody>
      </p:sp>
      <p:pic>
        <p:nvPicPr>
          <p:cNvPr id="5" name="Picture 4"/>
          <p:cNvPicPr>
            <a:picLocks noChangeAspect="1"/>
          </p:cNvPicPr>
          <p:nvPr/>
        </p:nvPicPr>
        <p:blipFill>
          <a:blip r:embed="rId3"/>
          <a:stretch>
            <a:fillRect/>
          </a:stretch>
        </p:blipFill>
        <p:spPr>
          <a:xfrm>
            <a:off x="1827530" y="4309110"/>
            <a:ext cx="1703596" cy="2117090"/>
          </a:xfrm>
          <a:prstGeom prst="rect">
            <a:avLst/>
          </a:prstGeom>
        </p:spPr>
      </p:pic>
      <p:pic>
        <p:nvPicPr>
          <p:cNvPr id="7" name="Picture 6"/>
          <p:cNvPicPr>
            <a:picLocks noChangeAspect="1"/>
          </p:cNvPicPr>
          <p:nvPr/>
        </p:nvPicPr>
        <p:blipFill>
          <a:blip r:embed="rId4"/>
          <a:stretch>
            <a:fillRect/>
          </a:stretch>
        </p:blipFill>
        <p:spPr>
          <a:xfrm>
            <a:off x="3675380" y="4294834"/>
            <a:ext cx="6268720" cy="2131365"/>
          </a:xfrm>
          <a:prstGeom prst="rect">
            <a:avLst/>
          </a:prstGeom>
        </p:spPr>
      </p:pic>
    </p:spTree>
    <p:extLst>
      <p:ext uri="{BB962C8B-B14F-4D97-AF65-F5344CB8AC3E}">
        <p14:creationId xmlns:p14="http://schemas.microsoft.com/office/powerpoint/2010/main" val="376881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Тепловое сопротивление</a:t>
            </a:r>
            <a:endParaRPr lang="en-US" dirty="0"/>
          </a:p>
        </p:txBody>
      </p:sp>
      <p:pic>
        <p:nvPicPr>
          <p:cNvPr id="4" name="Content Placeholder 3"/>
          <p:cNvPicPr>
            <a:picLocks noGrp="1" noChangeAspect="1"/>
          </p:cNvPicPr>
          <p:nvPr>
            <p:ph idx="1"/>
          </p:nvPr>
        </p:nvPicPr>
        <p:blipFill rotWithShape="1">
          <a:blip r:embed="rId3"/>
          <a:srcRect l="41900" r="41369"/>
          <a:stretch/>
        </p:blipFill>
        <p:spPr>
          <a:xfrm>
            <a:off x="1617660" y="2359174"/>
            <a:ext cx="1657351" cy="1153137"/>
          </a:xfrm>
          <a:prstGeom prst="rect">
            <a:avLst/>
          </a:prstGeom>
        </p:spPr>
      </p:pic>
      <p:sp>
        <p:nvSpPr>
          <p:cNvPr id="5" name="TextBox 4"/>
          <p:cNvSpPr txBox="1"/>
          <p:nvPr/>
        </p:nvSpPr>
        <p:spPr>
          <a:xfrm>
            <a:off x="1017270" y="3863470"/>
            <a:ext cx="6350841" cy="923330"/>
          </a:xfrm>
          <a:prstGeom prst="rect">
            <a:avLst/>
          </a:prstGeom>
          <a:noFill/>
        </p:spPr>
        <p:txBody>
          <a:bodyPr wrap="none" rtlCol="0">
            <a:spAutoFit/>
          </a:bodyPr>
          <a:lstStyle/>
          <a:p>
            <a:r>
              <a:rPr lang="mr-IN" dirty="0" err="1"/>
              <a:t>δ</a:t>
            </a:r>
            <a:r>
              <a:rPr lang="mr-IN" baseline="-25000" dirty="0" err="1"/>
              <a:t>р</a:t>
            </a:r>
            <a:r>
              <a:rPr lang="mr-IN" dirty="0"/>
              <a:t> – </a:t>
            </a:r>
            <a:r>
              <a:rPr lang="mr-IN" dirty="0" err="1"/>
              <a:t>длина</a:t>
            </a:r>
            <a:r>
              <a:rPr lang="mr-IN" dirty="0"/>
              <a:t> </a:t>
            </a:r>
            <a:r>
              <a:rPr lang="mr-IN" dirty="0" err="1"/>
              <a:t>проводника</a:t>
            </a:r>
            <a:r>
              <a:rPr lang="mr-IN" dirty="0"/>
              <a:t>, </a:t>
            </a:r>
            <a:r>
              <a:rPr lang="mr-IN" dirty="0" err="1"/>
              <a:t>м</a:t>
            </a:r>
            <a:r>
              <a:rPr lang="mr-IN" dirty="0"/>
              <a:t>, </a:t>
            </a:r>
            <a:endParaRPr lang="ru-RU" dirty="0" smtClean="0"/>
          </a:p>
          <a:p>
            <a:r>
              <a:rPr lang="mr-IN" dirty="0" err="1" smtClean="0"/>
              <a:t>λ</a:t>
            </a:r>
            <a:r>
              <a:rPr lang="mr-IN" baseline="-25000" dirty="0" err="1" smtClean="0"/>
              <a:t>р</a:t>
            </a:r>
            <a:r>
              <a:rPr lang="mr-IN" dirty="0"/>
              <a:t> – </a:t>
            </a:r>
            <a:r>
              <a:rPr lang="mr-IN" dirty="0" err="1"/>
              <a:t>коэффициент</a:t>
            </a:r>
            <a:r>
              <a:rPr lang="mr-IN" dirty="0"/>
              <a:t> </a:t>
            </a:r>
            <a:r>
              <a:rPr lang="mr-IN" dirty="0" err="1"/>
              <a:t>теплопроводности</a:t>
            </a:r>
            <a:r>
              <a:rPr lang="mr-IN" dirty="0"/>
              <a:t> </a:t>
            </a:r>
            <a:r>
              <a:rPr lang="mr-IN" dirty="0" err="1"/>
              <a:t>проводника</a:t>
            </a:r>
            <a:r>
              <a:rPr lang="mr-IN" dirty="0"/>
              <a:t>, </a:t>
            </a:r>
            <a:r>
              <a:rPr lang="mr-IN" dirty="0" err="1"/>
              <a:t>Вт</a:t>
            </a:r>
            <a:r>
              <a:rPr lang="mr-IN" dirty="0"/>
              <a:t>/(</a:t>
            </a:r>
            <a:r>
              <a:rPr lang="mr-IN" dirty="0" err="1"/>
              <a:t>м•К</a:t>
            </a:r>
            <a:r>
              <a:rPr lang="mr-IN" dirty="0"/>
              <a:t>), </a:t>
            </a:r>
            <a:endParaRPr lang="ru-RU" dirty="0" smtClean="0"/>
          </a:p>
          <a:p>
            <a:r>
              <a:rPr lang="mr-IN" dirty="0" err="1" smtClean="0"/>
              <a:t>S</a:t>
            </a:r>
            <a:r>
              <a:rPr lang="mr-IN" baseline="-25000" dirty="0" err="1" smtClean="0"/>
              <a:t>р</a:t>
            </a:r>
            <a:r>
              <a:rPr lang="mr-IN" dirty="0"/>
              <a:t> – </a:t>
            </a:r>
            <a:r>
              <a:rPr lang="mr-IN" dirty="0" err="1"/>
              <a:t>площадь</a:t>
            </a:r>
            <a:r>
              <a:rPr lang="mr-IN" dirty="0"/>
              <a:t> </a:t>
            </a:r>
            <a:r>
              <a:rPr lang="mr-IN" dirty="0" err="1"/>
              <a:t>поперечного</a:t>
            </a:r>
            <a:r>
              <a:rPr lang="mr-IN" dirty="0"/>
              <a:t> </a:t>
            </a:r>
            <a:r>
              <a:rPr lang="mr-IN" dirty="0" err="1"/>
              <a:t>сечения</a:t>
            </a:r>
            <a:r>
              <a:rPr lang="mr-IN" dirty="0"/>
              <a:t> </a:t>
            </a:r>
            <a:r>
              <a:rPr lang="mr-IN" dirty="0" err="1"/>
              <a:t>проводника</a:t>
            </a:r>
            <a:r>
              <a:rPr lang="mr-IN" dirty="0"/>
              <a:t>, м</a:t>
            </a:r>
            <a:r>
              <a:rPr lang="mr-IN" baseline="30000" dirty="0"/>
              <a:t>2</a:t>
            </a:r>
            <a:endParaRPr lang="en-US" dirty="0"/>
          </a:p>
        </p:txBody>
      </p:sp>
      <p:pic>
        <p:nvPicPr>
          <p:cNvPr id="6" name="Picture 5"/>
          <p:cNvPicPr>
            <a:picLocks noChangeAspect="1"/>
          </p:cNvPicPr>
          <p:nvPr/>
        </p:nvPicPr>
        <p:blipFill>
          <a:blip r:embed="rId4"/>
          <a:stretch>
            <a:fillRect/>
          </a:stretch>
        </p:blipFill>
        <p:spPr>
          <a:xfrm>
            <a:off x="7612695" y="1644153"/>
            <a:ext cx="3657600" cy="4660900"/>
          </a:xfrm>
          <a:prstGeom prst="rect">
            <a:avLst/>
          </a:prstGeom>
        </p:spPr>
      </p:pic>
    </p:spTree>
    <p:extLst>
      <p:ext uri="{BB962C8B-B14F-4D97-AF65-F5344CB8AC3E}">
        <p14:creationId xmlns:p14="http://schemas.microsoft.com/office/powerpoint/2010/main" val="1375208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Пример. Охлаждение светодиодной матрицы</a:t>
            </a:r>
            <a:endParaRPr lang="en-US" dirty="0"/>
          </a:p>
        </p:txBody>
      </p:sp>
      <p:sp>
        <p:nvSpPr>
          <p:cNvPr id="3" name="Content Placeholder 2"/>
          <p:cNvSpPr>
            <a:spLocks noGrp="1"/>
          </p:cNvSpPr>
          <p:nvPr>
            <p:ph idx="1"/>
          </p:nvPr>
        </p:nvSpPr>
        <p:spPr>
          <a:xfrm>
            <a:off x="560070" y="2249486"/>
            <a:ext cx="10768011" cy="4094163"/>
          </a:xfrm>
        </p:spPr>
        <p:txBody>
          <a:bodyPr>
            <a:normAutofit fontScale="92500" lnSpcReduction="10000"/>
          </a:bodyPr>
          <a:lstStyle/>
          <a:p>
            <a:r>
              <a:rPr lang="ru-RU" b="1" dirty="0" err="1"/>
              <a:t>tj</a:t>
            </a:r>
            <a:r>
              <a:rPr lang="ru-RU" dirty="0"/>
              <a:t> – температура кристалла матрицы, </a:t>
            </a:r>
            <a:br>
              <a:rPr lang="ru-RU" dirty="0"/>
            </a:br>
            <a:r>
              <a:rPr lang="ru-RU" b="1" dirty="0" err="1"/>
              <a:t>tc</a:t>
            </a:r>
            <a:r>
              <a:rPr lang="ru-RU" dirty="0"/>
              <a:t> – температура корпуса матрицы, </a:t>
            </a:r>
            <a:br>
              <a:rPr lang="ru-RU" dirty="0"/>
            </a:br>
            <a:r>
              <a:rPr lang="ru-RU" b="1" dirty="0" err="1"/>
              <a:t>th</a:t>
            </a:r>
            <a:r>
              <a:rPr lang="ru-RU" dirty="0"/>
              <a:t> – температура основания радиатора, </a:t>
            </a:r>
            <a:br>
              <a:rPr lang="ru-RU" dirty="0"/>
            </a:br>
            <a:r>
              <a:rPr lang="ru-RU" b="1" dirty="0" err="1"/>
              <a:t>ta</a:t>
            </a:r>
            <a:r>
              <a:rPr lang="ru-RU" dirty="0"/>
              <a:t> – температура окружающей среды,</a:t>
            </a:r>
            <a:br>
              <a:rPr lang="ru-RU" dirty="0"/>
            </a:br>
            <a:r>
              <a:rPr lang="ru-RU" b="1" dirty="0" err="1"/>
              <a:t>Rj-c</a:t>
            </a:r>
            <a:r>
              <a:rPr lang="ru-RU" dirty="0"/>
              <a:t> – тепловое сопротивление узла </a:t>
            </a:r>
            <a:br>
              <a:rPr lang="ru-RU" dirty="0"/>
            </a:br>
            <a:r>
              <a:rPr lang="ru-RU" dirty="0" smtClean="0"/>
              <a:t>«кристалл </a:t>
            </a:r>
            <a:r>
              <a:rPr lang="ru-RU" dirty="0"/>
              <a:t>– корпус </a:t>
            </a:r>
            <a:r>
              <a:rPr lang="ru-RU" dirty="0" smtClean="0"/>
              <a:t>матрицы»,</a:t>
            </a:r>
            <a:r>
              <a:rPr lang="ru-RU" dirty="0"/>
              <a:t> </a:t>
            </a:r>
            <a:br>
              <a:rPr lang="ru-RU" dirty="0"/>
            </a:br>
            <a:r>
              <a:rPr lang="ru-RU" b="1" dirty="0" err="1"/>
              <a:t>Rc-h</a:t>
            </a:r>
            <a:r>
              <a:rPr lang="ru-RU" dirty="0"/>
              <a:t> – тепловое сопротивление узла </a:t>
            </a:r>
            <a:br>
              <a:rPr lang="ru-RU" dirty="0"/>
            </a:br>
            <a:r>
              <a:rPr lang="ru-RU" dirty="0" smtClean="0"/>
              <a:t>«корпус </a:t>
            </a:r>
            <a:r>
              <a:rPr lang="ru-RU" dirty="0"/>
              <a:t>матрицы – основания </a:t>
            </a:r>
            <a:r>
              <a:rPr lang="ru-RU" dirty="0" smtClean="0"/>
              <a:t>радиатора»,</a:t>
            </a:r>
            <a:r>
              <a:rPr lang="ru-RU" dirty="0"/>
              <a:t/>
            </a:r>
            <a:br>
              <a:rPr lang="ru-RU" dirty="0"/>
            </a:br>
            <a:r>
              <a:rPr lang="ru-RU" b="1" dirty="0" err="1"/>
              <a:t>Rh-a</a:t>
            </a:r>
            <a:r>
              <a:rPr lang="ru-RU" dirty="0"/>
              <a:t> – тепловое сопротивление узла </a:t>
            </a:r>
            <a:r>
              <a:rPr lang="ru-RU" dirty="0" smtClean="0"/>
              <a:t>«основание </a:t>
            </a:r>
            <a:r>
              <a:rPr lang="ru-RU" dirty="0"/>
              <a:t>радиатора – окружающая </a:t>
            </a:r>
            <a:r>
              <a:rPr lang="ru-RU" dirty="0" smtClean="0"/>
              <a:t>среда»,</a:t>
            </a:r>
            <a:r>
              <a:rPr lang="ru-RU" dirty="0"/>
              <a:t> </a:t>
            </a:r>
            <a:br>
              <a:rPr lang="ru-RU" dirty="0"/>
            </a:br>
            <a:r>
              <a:rPr lang="ru-RU" b="1" dirty="0"/>
              <a:t>Ф</a:t>
            </a:r>
            <a:r>
              <a:rPr lang="ru-RU" dirty="0"/>
              <a:t> – тепловая мощность светодиодной матрицы</a:t>
            </a:r>
            <a:endParaRPr lang="en-US" dirty="0"/>
          </a:p>
        </p:txBody>
      </p:sp>
      <p:pic>
        <p:nvPicPr>
          <p:cNvPr id="5" name="Picture 4"/>
          <p:cNvPicPr>
            <a:picLocks noChangeAspect="1"/>
          </p:cNvPicPr>
          <p:nvPr/>
        </p:nvPicPr>
        <p:blipFill>
          <a:blip r:embed="rId2"/>
          <a:stretch>
            <a:fillRect/>
          </a:stretch>
        </p:blipFill>
        <p:spPr>
          <a:xfrm>
            <a:off x="5968681" y="1564640"/>
            <a:ext cx="5359400" cy="3111500"/>
          </a:xfrm>
          <a:prstGeom prst="rect">
            <a:avLst/>
          </a:prstGeom>
        </p:spPr>
      </p:pic>
    </p:spTree>
    <p:extLst>
      <p:ext uri="{BB962C8B-B14F-4D97-AF65-F5344CB8AC3E}">
        <p14:creationId xmlns:p14="http://schemas.microsoft.com/office/powerpoint/2010/main" val="1857271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Тепловые трубки</a:t>
            </a:r>
            <a:endParaRPr lang="en-US" dirty="0"/>
          </a:p>
        </p:txBody>
      </p:sp>
      <p:sp>
        <p:nvSpPr>
          <p:cNvPr id="3" name="Content Placeholder 2"/>
          <p:cNvSpPr>
            <a:spLocks noGrp="1"/>
          </p:cNvSpPr>
          <p:nvPr>
            <p:ph idx="1"/>
          </p:nvPr>
        </p:nvSpPr>
        <p:spPr>
          <a:xfrm>
            <a:off x="901570" y="1649880"/>
            <a:ext cx="9905999" cy="3541714"/>
          </a:xfrm>
        </p:spPr>
        <p:txBody>
          <a:bodyPr/>
          <a:lstStyle/>
          <a:p>
            <a:r>
              <a:rPr lang="ru-RU" dirty="0" smtClean="0"/>
              <a:t>За счёт низкого давления в трубе, </a:t>
            </a:r>
            <a:r>
              <a:rPr lang="ru-RU" dirty="0" err="1" smtClean="0"/>
              <a:t>Т</a:t>
            </a:r>
            <a:r>
              <a:rPr lang="ru-RU" baseline="-25000" dirty="0" err="1" smtClean="0"/>
              <a:t>кипения</a:t>
            </a:r>
            <a:r>
              <a:rPr lang="ru-RU" dirty="0" smtClean="0"/>
              <a:t> может быть достаточно низкой (в районе 30-50</a:t>
            </a:r>
            <a:r>
              <a:rPr lang="en-US" dirty="0" smtClean="0"/>
              <a:t>°</a:t>
            </a:r>
            <a:r>
              <a:rPr lang="ru-RU" dirty="0" smtClean="0"/>
              <a:t>С)</a:t>
            </a:r>
          </a:p>
          <a:p>
            <a:r>
              <a:rPr lang="ru-RU" dirty="0" smtClean="0"/>
              <a:t>Конвекция значительно эффективнее теплопроводности</a:t>
            </a:r>
            <a:endParaRPr lang="en-US" dirty="0"/>
          </a:p>
        </p:txBody>
      </p:sp>
      <p:pic>
        <p:nvPicPr>
          <p:cNvPr id="5" name="Picture 4"/>
          <p:cNvPicPr>
            <a:picLocks noChangeAspect="1"/>
          </p:cNvPicPr>
          <p:nvPr/>
        </p:nvPicPr>
        <p:blipFill rotWithShape="1">
          <a:blip r:embed="rId2"/>
          <a:srcRect t="15430"/>
          <a:stretch/>
        </p:blipFill>
        <p:spPr>
          <a:xfrm>
            <a:off x="3059111" y="3612630"/>
            <a:ext cx="7988300" cy="3125448"/>
          </a:xfrm>
          <a:prstGeom prst="rect">
            <a:avLst/>
          </a:prstGeom>
        </p:spPr>
      </p:pic>
    </p:spTree>
    <p:extLst>
      <p:ext uri="{BB962C8B-B14F-4D97-AF65-F5344CB8AC3E}">
        <p14:creationId xmlns:p14="http://schemas.microsoft.com/office/powerpoint/2010/main" val="1679600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Полезные статьи</a:t>
            </a:r>
            <a:endParaRPr lang="en-US" dirty="0"/>
          </a:p>
        </p:txBody>
      </p:sp>
      <p:sp>
        <p:nvSpPr>
          <p:cNvPr id="3" name="Content Placeholder 2"/>
          <p:cNvSpPr>
            <a:spLocks noGrp="1"/>
          </p:cNvSpPr>
          <p:nvPr>
            <p:ph idx="1"/>
          </p:nvPr>
        </p:nvSpPr>
        <p:spPr/>
        <p:txBody>
          <a:bodyPr/>
          <a:lstStyle/>
          <a:p>
            <a:r>
              <a:rPr lang="ru-RU" dirty="0" smtClean="0"/>
              <a:t>Рассеяние тепла на примерах: </a:t>
            </a:r>
            <a:r>
              <a:rPr lang="en-US" dirty="0"/>
              <a:t>http://</a:t>
            </a:r>
            <a:r>
              <a:rPr lang="en-US" dirty="0" err="1"/>
              <a:t>radiokot.ru</a:t>
            </a:r>
            <a:r>
              <a:rPr lang="en-US" dirty="0"/>
              <a:t>/articles/02/</a:t>
            </a:r>
          </a:p>
        </p:txBody>
      </p:sp>
    </p:spTree>
    <p:extLst>
      <p:ext uri="{BB962C8B-B14F-4D97-AF65-F5344CB8AC3E}">
        <p14:creationId xmlns:p14="http://schemas.microsoft.com/office/powerpoint/2010/main" val="2052871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Измерение электрических величин</a:t>
            </a:r>
            <a:endParaRPr lang="en-US" dirty="0"/>
          </a:p>
        </p:txBody>
      </p:sp>
      <p:sp>
        <p:nvSpPr>
          <p:cNvPr id="3" name="Content Placeholder 2"/>
          <p:cNvSpPr>
            <a:spLocks noGrp="1"/>
          </p:cNvSpPr>
          <p:nvPr>
            <p:ph idx="1"/>
          </p:nvPr>
        </p:nvSpPr>
        <p:spPr/>
        <p:txBody>
          <a:bodyPr>
            <a:normAutofit lnSpcReduction="10000"/>
          </a:bodyPr>
          <a:lstStyle/>
          <a:p>
            <a:r>
              <a:rPr lang="ru-RU" dirty="0" smtClean="0"/>
              <a:t>Напряжение измеряется подключением вольтметра параллельно точкам, между которыми измеряется напряжение</a:t>
            </a:r>
          </a:p>
          <a:p>
            <a:r>
              <a:rPr lang="ru-RU" dirty="0" smtClean="0"/>
              <a:t>Ток измеряется последовательно с нагрузкой включённым в разрыв провода амперметром</a:t>
            </a:r>
          </a:p>
          <a:p>
            <a:endParaRPr lang="ru-RU" dirty="0"/>
          </a:p>
          <a:p>
            <a:r>
              <a:rPr lang="ru-RU" dirty="0" smtClean="0"/>
              <a:t>Выбор задачи диктует выбор режима на </a:t>
            </a:r>
            <a:r>
              <a:rPr lang="ru-RU" dirty="0" err="1" smtClean="0"/>
              <a:t>мультиметре</a:t>
            </a:r>
            <a:r>
              <a:rPr lang="ru-RU" dirty="0" smtClean="0"/>
              <a:t> и способ его подключения!</a:t>
            </a:r>
            <a:endParaRPr lang="en-US" dirty="0"/>
          </a:p>
        </p:txBody>
      </p:sp>
    </p:spTree>
    <p:extLst>
      <p:ext uri="{BB962C8B-B14F-4D97-AF65-F5344CB8AC3E}">
        <p14:creationId xmlns:p14="http://schemas.microsoft.com/office/powerpoint/2010/main" val="815543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Погрешность </a:t>
            </a:r>
            <a:br>
              <a:rPr lang="ru-RU" dirty="0" smtClean="0"/>
            </a:br>
            <a:r>
              <a:rPr lang="ru-RU" dirty="0" smtClean="0"/>
              <a:t>вольтметра</a:t>
            </a:r>
            <a:endParaRPr lang="en-US" dirty="0"/>
          </a:p>
        </p:txBody>
      </p:sp>
      <p:sp>
        <p:nvSpPr>
          <p:cNvPr id="4" name="Content Placeholder 3"/>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4275633" y="290018"/>
            <a:ext cx="7658100" cy="6388100"/>
          </a:xfrm>
          <a:prstGeom prst="rect">
            <a:avLst/>
          </a:prstGeom>
        </p:spPr>
      </p:pic>
    </p:spTree>
    <p:extLst>
      <p:ext uri="{BB962C8B-B14F-4D97-AF65-F5344CB8AC3E}">
        <p14:creationId xmlns:p14="http://schemas.microsoft.com/office/powerpoint/2010/main" val="730120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Погрешность вольтметра</a:t>
            </a:r>
            <a:endParaRPr lang="en-US" dirty="0"/>
          </a:p>
        </p:txBody>
      </p:sp>
      <p:sp>
        <p:nvSpPr>
          <p:cNvPr id="3" name="Content Placeholder 2"/>
          <p:cNvSpPr>
            <a:spLocks noGrp="1"/>
          </p:cNvSpPr>
          <p:nvPr>
            <p:ph idx="1"/>
          </p:nvPr>
        </p:nvSpPr>
        <p:spPr>
          <a:xfrm>
            <a:off x="1141412" y="2249486"/>
            <a:ext cx="9905999" cy="4045931"/>
          </a:xfrm>
        </p:spPr>
        <p:txBody>
          <a:bodyPr>
            <a:normAutofit lnSpcReduction="10000"/>
          </a:bodyPr>
          <a:lstStyle/>
          <a:p>
            <a:r>
              <a:rPr lang="ru-RU" dirty="0" smtClean="0"/>
              <a:t>Нормируется сопротивление</a:t>
            </a:r>
            <a:br>
              <a:rPr lang="ru-RU" dirty="0" smtClean="0"/>
            </a:br>
            <a:r>
              <a:rPr lang="ru-RU" dirty="0" smtClean="0"/>
              <a:t>измерительного прибора на </a:t>
            </a:r>
            <a:br>
              <a:rPr lang="ru-RU" dirty="0" smtClean="0"/>
            </a:br>
            <a:r>
              <a:rPr lang="ru-RU" dirty="0" smtClean="0"/>
              <a:t>единицу шкалы (кОм на В)</a:t>
            </a:r>
          </a:p>
          <a:p>
            <a:r>
              <a:rPr lang="ru-RU" dirty="0" smtClean="0"/>
              <a:t>Не зависит от выбранного предела,</a:t>
            </a:r>
            <a:br>
              <a:rPr lang="ru-RU" dirty="0" smtClean="0"/>
            </a:br>
            <a:r>
              <a:rPr lang="ru-RU" dirty="0" smtClean="0"/>
              <a:t>зависит только от измерительной</a:t>
            </a:r>
            <a:br>
              <a:rPr lang="ru-RU" dirty="0" smtClean="0"/>
            </a:br>
            <a:r>
              <a:rPr lang="ru-RU" dirty="0" smtClean="0"/>
              <a:t>головки</a:t>
            </a:r>
          </a:p>
          <a:p>
            <a:r>
              <a:rPr lang="ru-RU" dirty="0" smtClean="0"/>
              <a:t>Для расширения предела используются</a:t>
            </a:r>
            <a:br>
              <a:rPr lang="ru-RU" dirty="0" smtClean="0"/>
            </a:br>
            <a:r>
              <a:rPr lang="ru-RU" dirty="0" smtClean="0"/>
              <a:t>включённые последовательно </a:t>
            </a:r>
            <a:br>
              <a:rPr lang="ru-RU" dirty="0" smtClean="0"/>
            </a:br>
            <a:r>
              <a:rPr lang="ru-RU" dirty="0" smtClean="0"/>
              <a:t>добавочные резисторы</a:t>
            </a:r>
          </a:p>
        </p:txBody>
      </p:sp>
      <p:pic>
        <p:nvPicPr>
          <p:cNvPr id="7" name="Picture 6"/>
          <p:cNvPicPr>
            <a:picLocks noChangeAspect="1"/>
          </p:cNvPicPr>
          <p:nvPr/>
        </p:nvPicPr>
        <p:blipFill>
          <a:blip r:embed="rId2"/>
          <a:stretch>
            <a:fillRect/>
          </a:stretch>
        </p:blipFill>
        <p:spPr>
          <a:xfrm>
            <a:off x="7489372" y="618518"/>
            <a:ext cx="3987800" cy="5676900"/>
          </a:xfrm>
          <a:prstGeom prst="rect">
            <a:avLst/>
          </a:prstGeom>
        </p:spPr>
      </p:pic>
    </p:spTree>
    <p:extLst>
      <p:ext uri="{BB962C8B-B14F-4D97-AF65-F5344CB8AC3E}">
        <p14:creationId xmlns:p14="http://schemas.microsoft.com/office/powerpoint/2010/main" val="1952290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Цепь</a:t>
            </a:r>
            <a:endParaRPr lang="en-US" dirty="0"/>
          </a:p>
        </p:txBody>
      </p:sp>
      <p:sp>
        <p:nvSpPr>
          <p:cNvPr id="3" name="Content Placeholder 2"/>
          <p:cNvSpPr>
            <a:spLocks noGrp="1"/>
          </p:cNvSpPr>
          <p:nvPr>
            <p:ph idx="1"/>
          </p:nvPr>
        </p:nvSpPr>
        <p:spPr/>
        <p:txBody>
          <a:bodyPr/>
          <a:lstStyle/>
          <a:p>
            <a:r>
              <a:rPr lang="ru-RU" dirty="0" smtClean="0"/>
              <a:t>Простейшая цепь</a:t>
            </a:r>
          </a:p>
          <a:p>
            <a:r>
              <a:rPr lang="ru-RU" dirty="0" smtClean="0"/>
              <a:t>Постоянный ток</a:t>
            </a:r>
            <a:endParaRPr lang="en-US" dirty="0"/>
          </a:p>
        </p:txBody>
      </p:sp>
      <p:pic>
        <p:nvPicPr>
          <p:cNvPr id="7" name="Picture 6"/>
          <p:cNvPicPr>
            <a:picLocks noChangeAspect="1"/>
          </p:cNvPicPr>
          <p:nvPr/>
        </p:nvPicPr>
        <p:blipFill>
          <a:blip r:embed="rId2"/>
          <a:stretch>
            <a:fillRect/>
          </a:stretch>
        </p:blipFill>
        <p:spPr>
          <a:xfrm>
            <a:off x="4294682" y="1131653"/>
            <a:ext cx="7620000" cy="3365500"/>
          </a:xfrm>
          <a:prstGeom prst="rect">
            <a:avLst/>
          </a:prstGeom>
        </p:spPr>
      </p:pic>
      <p:pic>
        <p:nvPicPr>
          <p:cNvPr id="9" name="Picture 8"/>
          <p:cNvPicPr>
            <a:picLocks noChangeAspect="1"/>
          </p:cNvPicPr>
          <p:nvPr/>
        </p:nvPicPr>
        <p:blipFill>
          <a:blip r:embed="rId3"/>
          <a:stretch>
            <a:fillRect/>
          </a:stretch>
        </p:blipFill>
        <p:spPr>
          <a:xfrm>
            <a:off x="5414781" y="4497153"/>
            <a:ext cx="5080000" cy="368300"/>
          </a:xfrm>
          <a:prstGeom prst="rect">
            <a:avLst/>
          </a:prstGeom>
        </p:spPr>
      </p:pic>
    </p:spTree>
    <p:extLst>
      <p:ext uri="{BB962C8B-B14F-4D97-AF65-F5344CB8AC3E}">
        <p14:creationId xmlns:p14="http://schemas.microsoft.com/office/powerpoint/2010/main" val="1104967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Погрешность вольтметра</a:t>
            </a:r>
            <a:endParaRPr lang="en-US" dirty="0"/>
          </a:p>
        </p:txBody>
      </p:sp>
      <p:sp>
        <p:nvSpPr>
          <p:cNvPr id="3" name="Content Placeholder 2"/>
          <p:cNvSpPr>
            <a:spLocks noGrp="1"/>
          </p:cNvSpPr>
          <p:nvPr>
            <p:ph idx="1"/>
          </p:nvPr>
        </p:nvSpPr>
        <p:spPr>
          <a:xfrm>
            <a:off x="1141412" y="2249486"/>
            <a:ext cx="9905999" cy="4045931"/>
          </a:xfrm>
        </p:spPr>
        <p:txBody>
          <a:bodyPr>
            <a:normAutofit/>
          </a:bodyPr>
          <a:lstStyle/>
          <a:p>
            <a:r>
              <a:rPr lang="ru-RU" dirty="0" smtClean="0"/>
              <a:t>Допустим, ИП имеет сопротивление 2.5 Ком </a:t>
            </a:r>
            <a:br>
              <a:rPr lang="ru-RU" dirty="0" smtClean="0"/>
            </a:br>
            <a:r>
              <a:rPr lang="ru-RU" dirty="0" smtClean="0"/>
              <a:t>ток полного отклонения 100 </a:t>
            </a:r>
            <a:r>
              <a:rPr lang="en-US" dirty="0" smtClean="0"/>
              <a:t>µA. </a:t>
            </a:r>
          </a:p>
          <a:p>
            <a:r>
              <a:rPr lang="ru-RU" dirty="0" smtClean="0"/>
              <a:t>=</a:t>
            </a:r>
            <a:r>
              <a:rPr lang="en-US" dirty="0" smtClean="0"/>
              <a:t>&gt;</a:t>
            </a:r>
            <a:r>
              <a:rPr lang="ru-RU" dirty="0" smtClean="0"/>
              <a:t>полное отклонение достигается при</a:t>
            </a:r>
            <a:br>
              <a:rPr lang="ru-RU" dirty="0" smtClean="0"/>
            </a:br>
            <a:r>
              <a:rPr lang="en-US" dirty="0" smtClean="0"/>
              <a:t>U = IR =&gt; U = 2500 * 0.0001 =&gt; </a:t>
            </a:r>
            <a:r>
              <a:rPr lang="ru-RU" dirty="0" smtClean="0"/>
              <a:t>0.</a:t>
            </a:r>
            <a:r>
              <a:rPr lang="en-US" dirty="0" smtClean="0"/>
              <a:t>25V</a:t>
            </a:r>
          </a:p>
          <a:p>
            <a:r>
              <a:rPr lang="ru-RU" dirty="0" smtClean="0"/>
              <a:t>Этот прибор будет иметь чувствительность </a:t>
            </a:r>
            <a:br>
              <a:rPr lang="ru-RU" dirty="0" smtClean="0"/>
            </a:br>
            <a:r>
              <a:rPr lang="ru-RU" dirty="0" smtClean="0"/>
              <a:t>10 кОм/В</a:t>
            </a:r>
          </a:p>
          <a:p>
            <a:r>
              <a:rPr lang="ru-RU" dirty="0" smtClean="0"/>
              <a:t>Т.е. На пределе в 100В его сопротивление</a:t>
            </a:r>
            <a:br>
              <a:rPr lang="ru-RU" dirty="0" smtClean="0"/>
            </a:br>
            <a:r>
              <a:rPr lang="ru-RU" dirty="0" smtClean="0"/>
              <a:t>равно 1 МОм.</a:t>
            </a:r>
            <a:endParaRPr lang="en-US" dirty="0"/>
          </a:p>
        </p:txBody>
      </p:sp>
      <p:pic>
        <p:nvPicPr>
          <p:cNvPr id="7" name="Picture 6"/>
          <p:cNvPicPr>
            <a:picLocks noChangeAspect="1"/>
          </p:cNvPicPr>
          <p:nvPr/>
        </p:nvPicPr>
        <p:blipFill>
          <a:blip r:embed="rId2"/>
          <a:stretch>
            <a:fillRect/>
          </a:stretch>
        </p:blipFill>
        <p:spPr>
          <a:xfrm>
            <a:off x="7489372" y="618518"/>
            <a:ext cx="3987800" cy="5676900"/>
          </a:xfrm>
          <a:prstGeom prst="rect">
            <a:avLst/>
          </a:prstGeom>
        </p:spPr>
      </p:pic>
    </p:spTree>
    <p:extLst>
      <p:ext uri="{BB962C8B-B14F-4D97-AF65-F5344CB8AC3E}">
        <p14:creationId xmlns:p14="http://schemas.microsoft.com/office/powerpoint/2010/main" val="744597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Погрешность амперметра</a:t>
            </a:r>
            <a:endParaRPr lang="en-US" dirty="0"/>
          </a:p>
        </p:txBody>
      </p:sp>
      <p:sp>
        <p:nvSpPr>
          <p:cNvPr id="4" name="Content Placeholder 3"/>
          <p:cNvSpPr>
            <a:spLocks noGrp="1"/>
          </p:cNvSpPr>
          <p:nvPr>
            <p:ph idx="1"/>
          </p:nvPr>
        </p:nvSpPr>
        <p:spPr/>
        <p:txBody>
          <a:bodyPr/>
          <a:lstStyle/>
          <a:p>
            <a:r>
              <a:rPr lang="ru-RU" dirty="0" smtClean="0"/>
              <a:t>Аналогичным образом, включенный в разрыв провода (выключателя) амперметр имеет ненулевое сопротивление</a:t>
            </a:r>
          </a:p>
          <a:p>
            <a:r>
              <a:rPr lang="ru-RU" dirty="0" smtClean="0"/>
              <a:t>=</a:t>
            </a:r>
            <a:r>
              <a:rPr lang="en-US" dirty="0" smtClean="0"/>
              <a:t>&gt; </a:t>
            </a:r>
            <a:r>
              <a:rPr lang="ru-RU" dirty="0" smtClean="0"/>
              <a:t>вносит искажения (снижает ток, является балластным резистором)</a:t>
            </a:r>
            <a:endParaRPr lang="en-US" dirty="0"/>
          </a:p>
        </p:txBody>
      </p:sp>
    </p:spTree>
    <p:extLst>
      <p:ext uri="{BB962C8B-B14F-4D97-AF65-F5344CB8AC3E}">
        <p14:creationId xmlns:p14="http://schemas.microsoft.com/office/powerpoint/2010/main" val="1066719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30350" y="25400"/>
            <a:ext cx="9131300" cy="6807200"/>
          </a:xfrm>
          <a:prstGeom prst="rect">
            <a:avLst/>
          </a:prstGeom>
        </p:spPr>
      </p:pic>
    </p:spTree>
    <p:extLst>
      <p:ext uri="{BB962C8B-B14F-4D97-AF65-F5344CB8AC3E}">
        <p14:creationId xmlns:p14="http://schemas.microsoft.com/office/powerpoint/2010/main" val="1159336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3">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Практика. Измерения</a:t>
            </a:r>
            <a:endParaRPr lang="en-US" dirty="0"/>
          </a:p>
        </p:txBody>
      </p:sp>
      <p:sp>
        <p:nvSpPr>
          <p:cNvPr id="3" name="Content Placeholder 2"/>
          <p:cNvSpPr>
            <a:spLocks noGrp="1"/>
          </p:cNvSpPr>
          <p:nvPr>
            <p:ph idx="1"/>
          </p:nvPr>
        </p:nvSpPr>
        <p:spPr/>
        <p:txBody>
          <a:bodyPr/>
          <a:lstStyle/>
          <a:p>
            <a:r>
              <a:rPr lang="ru-RU" dirty="0" smtClean="0"/>
              <a:t>Задание. Измерить потребляемый выданным прибором ток, ЭДС и напряжение батареи под нагрузкой.</a:t>
            </a:r>
          </a:p>
          <a:p>
            <a:endParaRPr lang="en-US" dirty="0"/>
          </a:p>
        </p:txBody>
      </p:sp>
    </p:spTree>
    <p:extLst>
      <p:ext uri="{BB962C8B-B14F-4D97-AF65-F5344CB8AC3E}">
        <p14:creationId xmlns:p14="http://schemas.microsoft.com/office/powerpoint/2010/main" val="1553848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1">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50928"/>
          </a:xfrm>
        </p:spPr>
        <p:txBody>
          <a:bodyPr/>
          <a:lstStyle/>
          <a:p>
            <a:r>
              <a:rPr lang="ru-RU" dirty="0" smtClean="0"/>
              <a:t>Занятие 3. Пассивные элементы</a:t>
            </a:r>
            <a:endParaRPr lang="en-US" dirty="0"/>
          </a:p>
        </p:txBody>
      </p:sp>
    </p:spTree>
    <p:extLst>
      <p:ext uri="{BB962C8B-B14F-4D97-AF65-F5344CB8AC3E}">
        <p14:creationId xmlns:p14="http://schemas.microsoft.com/office/powerpoint/2010/main" val="1848283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Резистор</a:t>
            </a:r>
            <a:endParaRPr lang="en-US" dirty="0"/>
          </a:p>
        </p:txBody>
      </p:sp>
      <p:sp>
        <p:nvSpPr>
          <p:cNvPr id="3" name="Content Placeholder 2"/>
          <p:cNvSpPr>
            <a:spLocks noGrp="1"/>
          </p:cNvSpPr>
          <p:nvPr>
            <p:ph idx="1"/>
          </p:nvPr>
        </p:nvSpPr>
        <p:spPr>
          <a:xfrm>
            <a:off x="1141413" y="2249487"/>
            <a:ext cx="8002588" cy="3541714"/>
          </a:xfrm>
        </p:spPr>
        <p:txBody>
          <a:bodyPr>
            <a:normAutofit/>
          </a:bodyPr>
          <a:lstStyle/>
          <a:p>
            <a:r>
              <a:rPr lang="ru-RU" dirty="0" smtClean="0"/>
              <a:t>Наиболее простой элемент</a:t>
            </a:r>
          </a:p>
          <a:p>
            <a:r>
              <a:rPr lang="ru-RU" dirty="0" smtClean="0"/>
              <a:t>Используется для </a:t>
            </a:r>
          </a:p>
          <a:p>
            <a:pPr lvl="1"/>
            <a:r>
              <a:rPr lang="ru-RU" dirty="0" smtClean="0"/>
              <a:t>ограничения тока,</a:t>
            </a:r>
          </a:p>
          <a:p>
            <a:pPr lvl="1"/>
            <a:r>
              <a:rPr lang="ru-RU" dirty="0"/>
              <a:t>создания замкнутой </a:t>
            </a:r>
            <a:r>
              <a:rPr lang="ru-RU" dirty="0" smtClean="0"/>
              <a:t>цепи и линейного </a:t>
            </a:r>
            <a:r>
              <a:rPr lang="ru-RU" dirty="0"/>
              <a:t>преобразования </a:t>
            </a:r>
            <a:r>
              <a:rPr lang="ru-RU" dirty="0" smtClean="0"/>
              <a:t>силы тока в </a:t>
            </a:r>
            <a:r>
              <a:rPr lang="ru-RU" dirty="0"/>
              <a:t>напряжение и </a:t>
            </a:r>
            <a:r>
              <a:rPr lang="ru-RU" dirty="0" smtClean="0"/>
              <a:t>напряжения</a:t>
            </a:r>
            <a:r>
              <a:rPr lang="ru-RU" dirty="0"/>
              <a:t> в силу тока, </a:t>
            </a:r>
            <a:endParaRPr lang="ru-RU" dirty="0" smtClean="0"/>
          </a:p>
          <a:p>
            <a:pPr lvl="1"/>
            <a:r>
              <a:rPr lang="ru-RU" dirty="0" smtClean="0"/>
              <a:t>поглощения </a:t>
            </a:r>
            <a:r>
              <a:rPr lang="ru-RU" dirty="0"/>
              <a:t>электрической энергии</a:t>
            </a:r>
            <a:endParaRPr lang="ru-RU" dirty="0" smtClean="0"/>
          </a:p>
          <a:p>
            <a:r>
              <a:rPr lang="ru-RU" dirty="0" smtClean="0"/>
              <a:t>Элемент для моделирования нагрузки</a:t>
            </a:r>
            <a:endParaRPr lang="en-US" dirty="0"/>
          </a:p>
        </p:txBody>
      </p:sp>
      <p:pic>
        <p:nvPicPr>
          <p:cNvPr id="1026" name="Picture 2" descr="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84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Резистор</a:t>
            </a:r>
            <a:endParaRPr lang="en-US" dirty="0"/>
          </a:p>
        </p:txBody>
      </p:sp>
      <p:graphicFrame>
        <p:nvGraphicFramePr>
          <p:cNvPr id="5" name="Content Placeholder 3"/>
          <p:cNvGraphicFramePr>
            <a:graphicFrameLocks/>
          </p:cNvGraphicFramePr>
          <p:nvPr>
            <p:extLst/>
          </p:nvPr>
        </p:nvGraphicFramePr>
        <p:xfrm>
          <a:off x="976521" y="1731346"/>
          <a:ext cx="6428619" cy="2560320"/>
        </p:xfrm>
        <a:graphic>
          <a:graphicData uri="http://schemas.openxmlformats.org/drawingml/2006/table">
            <a:tbl>
              <a:tblPr/>
              <a:tblGrid>
                <a:gridCol w="2231374"/>
                <a:gridCol w="4197245"/>
              </a:tblGrid>
              <a:tr h="0">
                <a:tc>
                  <a:txBody>
                    <a:bodyPr/>
                    <a:lstStyle/>
                    <a:p>
                      <a:r>
                        <a:rPr lang="mr-IN" dirty="0" err="1">
                          <a:solidFill>
                            <a:schemeClr val="bg1"/>
                          </a:solidFill>
                          <a:effectLst/>
                        </a:rPr>
                        <a:t>Обозначение</a:t>
                      </a:r>
                      <a:r>
                        <a:rPr lang="mr-IN" dirty="0">
                          <a:solidFill>
                            <a:schemeClr val="bg1"/>
                          </a:solidFill>
                          <a:effectLst/>
                        </a:rPr>
                        <a:t/>
                      </a:r>
                      <a:br>
                        <a:rPr lang="mr-IN" dirty="0">
                          <a:solidFill>
                            <a:schemeClr val="bg1"/>
                          </a:solidFill>
                          <a:effectLst/>
                        </a:rPr>
                      </a:br>
                      <a:r>
                        <a:rPr lang="mr-IN" dirty="0" err="1">
                          <a:solidFill>
                            <a:schemeClr val="bg1"/>
                          </a:solidFill>
                          <a:effectLst/>
                        </a:rPr>
                        <a:t>по</a:t>
                      </a:r>
                      <a:r>
                        <a:rPr lang="mr-IN" dirty="0">
                          <a:solidFill>
                            <a:schemeClr val="bg1"/>
                          </a:solidFill>
                          <a:effectLst/>
                        </a:rPr>
                        <a:t> ГОСТ 2.728-74</a:t>
                      </a: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EEEEFF"/>
                    </a:solidFill>
                  </a:tcPr>
                </a:tc>
                <a:tc>
                  <a:txBody>
                    <a:bodyPr/>
                    <a:lstStyle/>
                    <a:p>
                      <a:r>
                        <a:rPr lang="ru-RU" dirty="0">
                          <a:solidFill>
                            <a:schemeClr val="bg1"/>
                          </a:solidFill>
                          <a:effectLst/>
                        </a:rPr>
                        <a:t>Описание</a:t>
                      </a: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EEEEFF"/>
                    </a:solidFill>
                  </a:tcPr>
                </a:tc>
              </a:tr>
              <a:tr h="0">
                <a:tc>
                  <a:txBody>
                    <a:bodyPr/>
                    <a:lstStyle/>
                    <a:p>
                      <a:pPr algn="ctr"/>
                      <a:endParaRPr lang="en-US" dirty="0">
                        <a:solidFill>
                          <a:schemeClr val="bg1"/>
                        </a:solidFill>
                        <a:effectLst/>
                      </a:endParaRP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c>
                  <a:txBody>
                    <a:bodyPr/>
                    <a:lstStyle/>
                    <a:p>
                      <a:r>
                        <a:rPr lang="ru-RU" dirty="0">
                          <a:solidFill>
                            <a:schemeClr val="bg1"/>
                          </a:solidFill>
                          <a:effectLst/>
                        </a:rPr>
                        <a:t>Постоянный резистор без указания номинальной мощности рассеивания</a:t>
                      </a: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r>
              <a:tr h="0">
                <a:tc>
                  <a:txBody>
                    <a:bodyPr/>
                    <a:lstStyle/>
                    <a:p>
                      <a:pPr algn="ctr"/>
                      <a:endParaRPr lang="ru-RU" dirty="0" smtClean="0">
                        <a:solidFill>
                          <a:schemeClr val="bg1"/>
                        </a:solidFill>
                        <a:effectLst/>
                      </a:endParaRPr>
                    </a:p>
                    <a:p>
                      <a:pPr algn="ctr"/>
                      <a:endParaRPr lang="en-US" dirty="0">
                        <a:solidFill>
                          <a:schemeClr val="bg1"/>
                        </a:solidFill>
                        <a:effectLst/>
                      </a:endParaRP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c>
                  <a:txBody>
                    <a:bodyPr/>
                    <a:lstStyle/>
                    <a:p>
                      <a:r>
                        <a:rPr lang="ru-RU" sz="1800" b="0" i="0" u="none" strike="noStrike" kern="1200" dirty="0" smtClean="0">
                          <a:solidFill>
                            <a:schemeClr val="bg1"/>
                          </a:solidFill>
                          <a:effectLst/>
                          <a:latin typeface="+mn-lt"/>
                          <a:ea typeface="+mn-ea"/>
                          <a:cs typeface="+mn-cs"/>
                        </a:rPr>
                        <a:t>Переменный</a:t>
                      </a:r>
                      <a:r>
                        <a:rPr lang="ru-RU" sz="1800" b="0" i="0" u="none" strike="noStrike" kern="1200" baseline="0" dirty="0" smtClean="0">
                          <a:solidFill>
                            <a:schemeClr val="bg1"/>
                          </a:solidFill>
                          <a:effectLst/>
                          <a:latin typeface="+mn-lt"/>
                          <a:ea typeface="+mn-ea"/>
                          <a:cs typeface="+mn-cs"/>
                        </a:rPr>
                        <a:t> резистор </a:t>
                      </a:r>
                      <a:r>
                        <a:rPr lang="mr-IN" sz="1800" b="0" i="0" kern="1200" dirty="0" smtClean="0">
                          <a:solidFill>
                            <a:schemeClr val="bg1"/>
                          </a:solidFill>
                          <a:effectLst/>
                          <a:latin typeface="+mn-lt"/>
                          <a:ea typeface="+mn-ea"/>
                          <a:cs typeface="+mn-cs"/>
                        </a:rPr>
                        <a:t>(</a:t>
                      </a:r>
                      <a:r>
                        <a:rPr lang="mr-IN" sz="1800" b="0" i="0" kern="1200" dirty="0" err="1" smtClean="0">
                          <a:solidFill>
                            <a:schemeClr val="bg1"/>
                          </a:solidFill>
                          <a:effectLst/>
                          <a:latin typeface="+mn-lt"/>
                          <a:ea typeface="+mn-ea"/>
                          <a:cs typeface="+mn-cs"/>
                        </a:rPr>
                        <a:t>реостат</a:t>
                      </a:r>
                      <a:r>
                        <a:rPr lang="mr-IN" sz="1800" b="0" i="0" kern="1200" dirty="0" smtClean="0">
                          <a:solidFill>
                            <a:schemeClr val="bg1"/>
                          </a:solidFill>
                          <a:effectLst/>
                          <a:latin typeface="+mn-lt"/>
                          <a:ea typeface="+mn-ea"/>
                          <a:cs typeface="+mn-cs"/>
                        </a:rPr>
                        <a:t>).</a:t>
                      </a:r>
                      <a:endParaRPr lang="ru-RU" dirty="0">
                        <a:solidFill>
                          <a:schemeClr val="bg1"/>
                        </a:solidFill>
                        <a:effectLst/>
                      </a:endParaRP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r>
              <a:tr h="0">
                <a:tc>
                  <a:txBody>
                    <a:bodyPr/>
                    <a:lstStyle/>
                    <a:p>
                      <a:pPr algn="ctr"/>
                      <a:endParaRPr lang="ru-RU" dirty="0" smtClean="0">
                        <a:solidFill>
                          <a:schemeClr val="bg1"/>
                        </a:solidFill>
                        <a:effectLst/>
                      </a:endParaRPr>
                    </a:p>
                    <a:p>
                      <a:pPr algn="ctr"/>
                      <a:endParaRPr lang="en-US" dirty="0">
                        <a:solidFill>
                          <a:schemeClr val="bg1"/>
                        </a:solidFill>
                        <a:effectLst/>
                      </a:endParaRP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c>
                  <a:txBody>
                    <a:bodyPr/>
                    <a:lstStyle/>
                    <a:p>
                      <a:r>
                        <a:rPr lang="ru-RU" dirty="0" smtClean="0">
                          <a:solidFill>
                            <a:schemeClr val="bg1"/>
                          </a:solidFill>
                          <a:effectLst/>
                        </a:rPr>
                        <a:t>Термистор (сопротивление</a:t>
                      </a:r>
                      <a:r>
                        <a:rPr lang="ru-RU" baseline="0" dirty="0" smtClean="0">
                          <a:solidFill>
                            <a:schemeClr val="bg1"/>
                          </a:solidFill>
                          <a:effectLst/>
                        </a:rPr>
                        <a:t> зависит от температуры; бывают </a:t>
                      </a:r>
                      <a:r>
                        <a:rPr lang="en-US" baseline="0" dirty="0" smtClean="0">
                          <a:solidFill>
                            <a:schemeClr val="bg1"/>
                          </a:solidFill>
                          <a:effectLst/>
                        </a:rPr>
                        <a:t>NTC </a:t>
                      </a:r>
                      <a:r>
                        <a:rPr lang="ru-RU" baseline="0" dirty="0" smtClean="0">
                          <a:solidFill>
                            <a:schemeClr val="bg1"/>
                          </a:solidFill>
                          <a:effectLst/>
                        </a:rPr>
                        <a:t>и </a:t>
                      </a:r>
                      <a:r>
                        <a:rPr lang="en-US" baseline="0" dirty="0" smtClean="0">
                          <a:solidFill>
                            <a:schemeClr val="bg1"/>
                          </a:solidFill>
                          <a:effectLst/>
                        </a:rPr>
                        <a:t>PTC)</a:t>
                      </a:r>
                      <a:endParaRPr lang="ru-RU" dirty="0">
                        <a:solidFill>
                          <a:schemeClr val="bg1"/>
                        </a:solidFill>
                        <a:effectLst/>
                      </a:endParaRP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r>
            </a:tbl>
          </a:graphicData>
        </a:graphic>
      </p:graphicFrame>
      <p:pic>
        <p:nvPicPr>
          <p:cNvPr id="6" name="Picture 2" descr="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129" y="2572543"/>
            <a:ext cx="6762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928836" y="4767121"/>
            <a:ext cx="4711700" cy="749300"/>
          </a:xfrm>
          <a:prstGeom prst="rect">
            <a:avLst/>
          </a:prstGeom>
        </p:spPr>
      </p:pic>
      <p:pic>
        <p:nvPicPr>
          <p:cNvPr id="8" name="Picture 7"/>
          <p:cNvPicPr>
            <a:picLocks noChangeAspect="1"/>
          </p:cNvPicPr>
          <p:nvPr/>
        </p:nvPicPr>
        <p:blipFill>
          <a:blip r:embed="rId5"/>
          <a:stretch>
            <a:fillRect/>
          </a:stretch>
        </p:blipFill>
        <p:spPr>
          <a:xfrm>
            <a:off x="1063859" y="3073210"/>
            <a:ext cx="777639" cy="583229"/>
          </a:xfrm>
          <a:prstGeom prst="rect">
            <a:avLst/>
          </a:prstGeom>
        </p:spPr>
      </p:pic>
      <p:pic>
        <p:nvPicPr>
          <p:cNvPr id="10" name="Picture 9"/>
          <p:cNvPicPr>
            <a:picLocks noChangeAspect="1"/>
          </p:cNvPicPr>
          <p:nvPr/>
        </p:nvPicPr>
        <p:blipFill>
          <a:blip r:embed="rId6"/>
          <a:stretch>
            <a:fillRect/>
          </a:stretch>
        </p:blipFill>
        <p:spPr>
          <a:xfrm>
            <a:off x="1928836" y="3140933"/>
            <a:ext cx="874325" cy="480879"/>
          </a:xfrm>
          <a:prstGeom prst="rect">
            <a:avLst/>
          </a:prstGeom>
        </p:spPr>
      </p:pic>
      <p:pic>
        <p:nvPicPr>
          <p:cNvPr id="11" name="Picture 10"/>
          <p:cNvPicPr>
            <a:picLocks noChangeAspect="1"/>
          </p:cNvPicPr>
          <p:nvPr/>
        </p:nvPicPr>
        <p:blipFill>
          <a:blip r:embed="rId7"/>
          <a:stretch>
            <a:fillRect/>
          </a:stretch>
        </p:blipFill>
        <p:spPr>
          <a:xfrm>
            <a:off x="1465662" y="3708523"/>
            <a:ext cx="811631" cy="495095"/>
          </a:xfrm>
          <a:prstGeom prst="rect">
            <a:avLst/>
          </a:prstGeom>
        </p:spPr>
      </p:pic>
      <p:sp>
        <p:nvSpPr>
          <p:cNvPr id="13" name="TextBox 12"/>
          <p:cNvSpPr txBox="1"/>
          <p:nvPr/>
        </p:nvSpPr>
        <p:spPr>
          <a:xfrm>
            <a:off x="2059404" y="5668710"/>
            <a:ext cx="4898200" cy="646331"/>
          </a:xfrm>
          <a:prstGeom prst="rect">
            <a:avLst/>
          </a:prstGeom>
          <a:noFill/>
        </p:spPr>
        <p:txBody>
          <a:bodyPr wrap="none" rtlCol="0">
            <a:spAutoFit/>
          </a:bodyPr>
          <a:lstStyle/>
          <a:p>
            <a:r>
              <a:rPr lang="ru-RU" dirty="0" smtClean="0"/>
              <a:t>А</a:t>
            </a:r>
            <a:r>
              <a:rPr lang="ru-RU" smtClean="0"/>
              <a:t>) Обозначение</a:t>
            </a:r>
            <a:r>
              <a:rPr lang="ru-RU" dirty="0" smtClean="0"/>
              <a:t>, принятое в Германии и России</a:t>
            </a:r>
          </a:p>
          <a:p>
            <a:r>
              <a:rPr lang="ru-RU" dirty="0" smtClean="0"/>
              <a:t>Б) Обозначение, принятое в США</a:t>
            </a:r>
            <a:endParaRPr lang="en-US" dirty="0"/>
          </a:p>
        </p:txBody>
      </p:sp>
      <p:pic>
        <p:nvPicPr>
          <p:cNvPr id="14" name="Picture 13"/>
          <p:cNvPicPr>
            <a:picLocks noChangeAspect="1"/>
          </p:cNvPicPr>
          <p:nvPr/>
        </p:nvPicPr>
        <p:blipFill>
          <a:blip r:embed="rId8"/>
          <a:stretch>
            <a:fillRect/>
          </a:stretch>
        </p:blipFill>
        <p:spPr>
          <a:xfrm>
            <a:off x="7495082" y="164552"/>
            <a:ext cx="4612867" cy="6150489"/>
          </a:xfrm>
          <a:prstGeom prst="rect">
            <a:avLst/>
          </a:prstGeom>
        </p:spPr>
      </p:pic>
      <p:pic>
        <p:nvPicPr>
          <p:cNvPr id="3073" name="Picture 2" descr="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820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Резистор</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41412" y="1922456"/>
            <a:ext cx="3529432" cy="4133569"/>
          </a:xfrm>
          <a:prstGeom prst="rect">
            <a:avLst/>
          </a:prstGeom>
        </p:spPr>
      </p:pic>
      <p:pic>
        <p:nvPicPr>
          <p:cNvPr id="5" name="Picture 4"/>
          <p:cNvPicPr>
            <a:picLocks noChangeAspect="1"/>
          </p:cNvPicPr>
          <p:nvPr/>
        </p:nvPicPr>
        <p:blipFill>
          <a:blip r:embed="rId3"/>
          <a:stretch>
            <a:fillRect/>
          </a:stretch>
        </p:blipFill>
        <p:spPr>
          <a:xfrm>
            <a:off x="5135914" y="966989"/>
            <a:ext cx="5446426" cy="2237966"/>
          </a:xfrm>
          <a:prstGeom prst="rect">
            <a:avLst/>
          </a:prstGeom>
        </p:spPr>
      </p:pic>
      <p:pic>
        <p:nvPicPr>
          <p:cNvPr id="7" name="Picture 6"/>
          <p:cNvPicPr>
            <a:picLocks noChangeAspect="1"/>
          </p:cNvPicPr>
          <p:nvPr/>
        </p:nvPicPr>
        <p:blipFill>
          <a:blip r:embed="rId4"/>
          <a:stretch>
            <a:fillRect/>
          </a:stretch>
        </p:blipFill>
        <p:spPr>
          <a:xfrm>
            <a:off x="7237411" y="3772337"/>
            <a:ext cx="3810000" cy="2527300"/>
          </a:xfrm>
          <a:prstGeom prst="rect">
            <a:avLst/>
          </a:prstGeom>
        </p:spPr>
      </p:pic>
      <p:sp>
        <p:nvSpPr>
          <p:cNvPr id="8" name="TextBox 7"/>
          <p:cNvSpPr txBox="1"/>
          <p:nvPr/>
        </p:nvSpPr>
        <p:spPr>
          <a:xfrm>
            <a:off x="8273904" y="6342577"/>
            <a:ext cx="1737014" cy="369332"/>
          </a:xfrm>
          <a:prstGeom prst="rect">
            <a:avLst/>
          </a:prstGeom>
          <a:noFill/>
        </p:spPr>
        <p:txBody>
          <a:bodyPr wrap="none" rtlCol="0">
            <a:spAutoFit/>
          </a:bodyPr>
          <a:lstStyle/>
          <a:p>
            <a:r>
              <a:rPr lang="en-US" dirty="0" smtClean="0"/>
              <a:t>SMD-</a:t>
            </a:r>
            <a:r>
              <a:rPr lang="ru-RU" dirty="0" smtClean="0"/>
              <a:t>резисторы</a:t>
            </a:r>
            <a:endParaRPr lang="en-US" dirty="0"/>
          </a:p>
        </p:txBody>
      </p:sp>
      <p:sp>
        <p:nvSpPr>
          <p:cNvPr id="9" name="TextBox 8"/>
          <p:cNvSpPr txBox="1"/>
          <p:nvPr/>
        </p:nvSpPr>
        <p:spPr>
          <a:xfrm>
            <a:off x="1691147" y="6114971"/>
            <a:ext cx="2429961" cy="369332"/>
          </a:xfrm>
          <a:prstGeom prst="rect">
            <a:avLst/>
          </a:prstGeom>
          <a:noFill/>
        </p:spPr>
        <p:txBody>
          <a:bodyPr wrap="none" rtlCol="0">
            <a:spAutoFit/>
          </a:bodyPr>
          <a:lstStyle/>
          <a:p>
            <a:r>
              <a:rPr lang="ru-RU" smtClean="0"/>
              <a:t>Переменный резистор</a:t>
            </a:r>
            <a:endParaRPr lang="en-US" dirty="0"/>
          </a:p>
        </p:txBody>
      </p:sp>
      <p:sp>
        <p:nvSpPr>
          <p:cNvPr id="10" name="TextBox 9"/>
          <p:cNvSpPr txBox="1"/>
          <p:nvPr/>
        </p:nvSpPr>
        <p:spPr>
          <a:xfrm>
            <a:off x="5628674" y="3169962"/>
            <a:ext cx="4160754" cy="369332"/>
          </a:xfrm>
          <a:prstGeom prst="rect">
            <a:avLst/>
          </a:prstGeom>
          <a:noFill/>
        </p:spPr>
        <p:txBody>
          <a:bodyPr wrap="none" rtlCol="0">
            <a:spAutoFit/>
          </a:bodyPr>
          <a:lstStyle/>
          <a:p>
            <a:r>
              <a:rPr lang="ru-RU" smtClean="0"/>
              <a:t>Препарированный плёночный резистор</a:t>
            </a:r>
            <a:endParaRPr lang="en-US" dirty="0"/>
          </a:p>
        </p:txBody>
      </p:sp>
    </p:spTree>
    <p:extLst>
      <p:ext uri="{BB962C8B-B14F-4D97-AF65-F5344CB8AC3E}">
        <p14:creationId xmlns:p14="http://schemas.microsoft.com/office/powerpoint/2010/main" val="1736215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Конденсатор</a:t>
            </a:r>
            <a:endParaRPr lang="en-US" dirty="0"/>
          </a:p>
        </p:txBody>
      </p:sp>
      <p:sp>
        <p:nvSpPr>
          <p:cNvPr id="3" name="Content Placeholder 2"/>
          <p:cNvSpPr>
            <a:spLocks noGrp="1"/>
          </p:cNvSpPr>
          <p:nvPr>
            <p:ph idx="1"/>
          </p:nvPr>
        </p:nvSpPr>
        <p:spPr>
          <a:xfrm>
            <a:off x="1141413" y="2249487"/>
            <a:ext cx="7807716" cy="3541714"/>
          </a:xfrm>
        </p:spPr>
        <p:txBody>
          <a:bodyPr>
            <a:normAutofit fontScale="92500"/>
          </a:bodyPr>
          <a:lstStyle/>
          <a:p>
            <a:r>
              <a:rPr lang="ru-RU" dirty="0" smtClean="0"/>
              <a:t>Накапливает заряд</a:t>
            </a:r>
          </a:p>
          <a:p>
            <a:r>
              <a:rPr lang="ru-RU" dirty="0" smtClean="0"/>
              <a:t>В цепи постоянного тока при подключении начинает течь ток, снижающийся по мере заряда конденсатора</a:t>
            </a:r>
          </a:p>
          <a:p>
            <a:r>
              <a:rPr lang="ru-RU" dirty="0" smtClean="0"/>
              <a:t>В цепи переменного тока </a:t>
            </a:r>
            <a:r>
              <a:rPr lang="ru-RU" dirty="0"/>
              <a:t>проводит колебания переменного тока посредством циклической перезарядки</a:t>
            </a:r>
            <a:endParaRPr lang="ru-RU" dirty="0" smtClean="0"/>
          </a:p>
          <a:p>
            <a:r>
              <a:rPr lang="ru-RU" dirty="0" smtClean="0"/>
              <a:t>Нужен для задержки и отделения переменной составляющей</a:t>
            </a:r>
            <a:endParaRPr lang="en-US" dirty="0"/>
          </a:p>
        </p:txBody>
      </p:sp>
      <p:pic>
        <p:nvPicPr>
          <p:cNvPr id="4" name="Picture 3"/>
          <p:cNvPicPr>
            <a:picLocks noChangeAspect="1"/>
          </p:cNvPicPr>
          <p:nvPr/>
        </p:nvPicPr>
        <p:blipFill>
          <a:blip r:embed="rId2"/>
          <a:stretch>
            <a:fillRect/>
          </a:stretch>
        </p:blipFill>
        <p:spPr>
          <a:xfrm>
            <a:off x="9124638" y="399842"/>
            <a:ext cx="2667000" cy="4559300"/>
          </a:xfrm>
          <a:prstGeom prst="rect">
            <a:avLst/>
          </a:prstGeom>
        </p:spPr>
      </p:pic>
      <p:pic>
        <p:nvPicPr>
          <p:cNvPr id="5" name="Picture 4"/>
          <p:cNvPicPr>
            <a:picLocks noChangeAspect="1"/>
          </p:cNvPicPr>
          <p:nvPr/>
        </p:nvPicPr>
        <p:blipFill>
          <a:blip r:embed="rId3"/>
          <a:stretch>
            <a:fillRect/>
          </a:stretch>
        </p:blipFill>
        <p:spPr>
          <a:xfrm>
            <a:off x="4117090" y="5270500"/>
            <a:ext cx="5816600" cy="1346200"/>
          </a:xfrm>
          <a:prstGeom prst="rect">
            <a:avLst/>
          </a:prstGeom>
        </p:spPr>
      </p:pic>
    </p:spTree>
    <p:extLst>
      <p:ext uri="{BB962C8B-B14F-4D97-AF65-F5344CB8AC3E}">
        <p14:creationId xmlns:p14="http://schemas.microsoft.com/office/powerpoint/2010/main" val="563339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Конденсатор</a:t>
            </a:r>
            <a:endParaRPr lang="en-US" dirty="0"/>
          </a:p>
        </p:txBody>
      </p:sp>
      <p:sp>
        <p:nvSpPr>
          <p:cNvPr id="3" name="Content Placeholder 2"/>
          <p:cNvSpPr>
            <a:spLocks noGrp="1"/>
          </p:cNvSpPr>
          <p:nvPr>
            <p:ph idx="1"/>
          </p:nvPr>
        </p:nvSpPr>
        <p:spPr>
          <a:xfrm>
            <a:off x="1141412" y="3575657"/>
            <a:ext cx="9905999" cy="2215543"/>
          </a:xfrm>
        </p:spPr>
        <p:txBody>
          <a:bodyPr/>
          <a:lstStyle/>
          <a:p>
            <a:r>
              <a:rPr lang="ru-RU" dirty="0" smtClean="0"/>
              <a:t>Заряд</a:t>
            </a:r>
            <a:r>
              <a:rPr lang="ru-RU" dirty="0"/>
              <a:t> на обкладке пропорционален </a:t>
            </a:r>
            <a:r>
              <a:rPr lang="en-US" dirty="0"/>
              <a:t>U</a:t>
            </a:r>
            <a:r>
              <a:rPr lang="ru-RU" dirty="0"/>
              <a:t> между обкладками </a:t>
            </a:r>
            <a:r>
              <a:rPr lang="ru-RU" dirty="0" smtClean="0"/>
              <a:t>и ёмкости конденсатора</a:t>
            </a:r>
          </a:p>
          <a:p>
            <a:r>
              <a:rPr lang="mr-IN" dirty="0"/>
              <a:t>(</a:t>
            </a:r>
            <a:r>
              <a:rPr lang="mr-IN" i="1" dirty="0" err="1"/>
              <a:t>q</a:t>
            </a:r>
            <a:r>
              <a:rPr lang="mr-IN" i="1" dirty="0"/>
              <a:t> = CU</a:t>
            </a:r>
            <a:r>
              <a:rPr lang="mr-IN" dirty="0"/>
              <a:t>)</a:t>
            </a:r>
            <a:endParaRPr lang="en-US" dirty="0"/>
          </a:p>
        </p:txBody>
      </p:sp>
      <p:graphicFrame>
        <p:nvGraphicFramePr>
          <p:cNvPr id="10" name="Content Placeholder 3"/>
          <p:cNvGraphicFramePr>
            <a:graphicFrameLocks/>
          </p:cNvGraphicFramePr>
          <p:nvPr>
            <p:extLst/>
          </p:nvPr>
        </p:nvGraphicFramePr>
        <p:xfrm>
          <a:off x="931551" y="2097088"/>
          <a:ext cx="7702784" cy="1371600"/>
        </p:xfrm>
        <a:graphic>
          <a:graphicData uri="http://schemas.openxmlformats.org/drawingml/2006/table">
            <a:tbl>
              <a:tblPr/>
              <a:tblGrid>
                <a:gridCol w="2282929"/>
                <a:gridCol w="5419855"/>
              </a:tblGrid>
              <a:tr h="0">
                <a:tc>
                  <a:txBody>
                    <a:bodyPr/>
                    <a:lstStyle/>
                    <a:p>
                      <a:r>
                        <a:rPr lang="mr-IN" dirty="0" err="1">
                          <a:solidFill>
                            <a:schemeClr val="bg1"/>
                          </a:solidFill>
                          <a:effectLst/>
                        </a:rPr>
                        <a:t>Обозначение</a:t>
                      </a:r>
                      <a:r>
                        <a:rPr lang="mr-IN" dirty="0">
                          <a:solidFill>
                            <a:schemeClr val="bg1"/>
                          </a:solidFill>
                          <a:effectLst/>
                        </a:rPr>
                        <a:t/>
                      </a:r>
                      <a:br>
                        <a:rPr lang="mr-IN" dirty="0">
                          <a:solidFill>
                            <a:schemeClr val="bg1"/>
                          </a:solidFill>
                          <a:effectLst/>
                        </a:rPr>
                      </a:br>
                      <a:r>
                        <a:rPr lang="mr-IN" dirty="0" err="1">
                          <a:solidFill>
                            <a:schemeClr val="bg1"/>
                          </a:solidFill>
                          <a:effectLst/>
                        </a:rPr>
                        <a:t>по</a:t>
                      </a:r>
                      <a:r>
                        <a:rPr lang="mr-IN" dirty="0">
                          <a:solidFill>
                            <a:schemeClr val="bg1"/>
                          </a:solidFill>
                          <a:effectLst/>
                        </a:rPr>
                        <a:t> ГОСТ 2.728-74</a:t>
                      </a: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EEEEFF"/>
                    </a:solidFill>
                  </a:tcPr>
                </a:tc>
                <a:tc>
                  <a:txBody>
                    <a:bodyPr/>
                    <a:lstStyle/>
                    <a:p>
                      <a:r>
                        <a:rPr lang="ru-RU" dirty="0">
                          <a:solidFill>
                            <a:schemeClr val="bg1"/>
                          </a:solidFill>
                          <a:effectLst/>
                        </a:rPr>
                        <a:t>Описание</a:t>
                      </a: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EEEEFF"/>
                    </a:solidFill>
                  </a:tcPr>
                </a:tc>
              </a:tr>
              <a:tr h="0">
                <a:tc>
                  <a:txBody>
                    <a:bodyPr/>
                    <a:lstStyle/>
                    <a:p>
                      <a:endParaRPr lang="en-US">
                        <a:solidFill>
                          <a:schemeClr val="bg1"/>
                        </a:solidFill>
                        <a:effectLst/>
                      </a:endParaRP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c>
                  <a:txBody>
                    <a:bodyPr/>
                    <a:lstStyle/>
                    <a:p>
                      <a:r>
                        <a:rPr lang="ru-RU">
                          <a:solidFill>
                            <a:schemeClr val="bg1"/>
                          </a:solidFill>
                          <a:effectLst/>
                        </a:rPr>
                        <a:t>Конденсатор постоянной ёмкости</a:t>
                      </a: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r>
              <a:tr h="0">
                <a:tc>
                  <a:txBody>
                    <a:bodyPr/>
                    <a:lstStyle/>
                    <a:p>
                      <a:endParaRPr lang="en-US">
                        <a:solidFill>
                          <a:schemeClr val="bg1"/>
                        </a:solidFill>
                        <a:effectLst/>
                      </a:endParaRP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c>
                  <a:txBody>
                    <a:bodyPr/>
                    <a:lstStyle/>
                    <a:p>
                      <a:r>
                        <a:rPr lang="ru-RU" dirty="0" smtClean="0">
                          <a:solidFill>
                            <a:schemeClr val="bg1"/>
                          </a:solidFill>
                          <a:effectLst/>
                        </a:rPr>
                        <a:t>Полярный</a:t>
                      </a:r>
                      <a:r>
                        <a:rPr lang="ru-RU" baseline="0" dirty="0" smtClean="0">
                          <a:solidFill>
                            <a:schemeClr val="bg1"/>
                          </a:solidFill>
                          <a:effectLst/>
                        </a:rPr>
                        <a:t> (обычно электролитический)</a:t>
                      </a:r>
                      <a:r>
                        <a:rPr lang="ru-RU" dirty="0" smtClean="0">
                          <a:solidFill>
                            <a:schemeClr val="bg1"/>
                          </a:solidFill>
                          <a:effectLst/>
                        </a:rPr>
                        <a:t> </a:t>
                      </a:r>
                      <a:r>
                        <a:rPr lang="ru-RU" dirty="0">
                          <a:solidFill>
                            <a:schemeClr val="bg1"/>
                          </a:solidFill>
                          <a:effectLst/>
                        </a:rPr>
                        <a:t>конденсатор</a:t>
                      </a:r>
                    </a:p>
                  </a:txBody>
                  <a:tcPr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FFFF"/>
                    </a:solidFill>
                  </a:tcPr>
                </a:tc>
              </a:tr>
            </a:tbl>
          </a:graphicData>
        </a:graphic>
      </p:graphicFrame>
      <p:pic>
        <p:nvPicPr>
          <p:cNvPr id="11" name="Picture 3" descr="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295" y="3086620"/>
            <a:ext cx="3333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446" y="2722354"/>
            <a:ext cx="3333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33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33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33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3375" cy="39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934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Цепь</a:t>
            </a:r>
            <a:endParaRPr lang="en-US" dirty="0"/>
          </a:p>
        </p:txBody>
      </p:sp>
      <p:sp>
        <p:nvSpPr>
          <p:cNvPr id="3" name="Content Placeholder 2"/>
          <p:cNvSpPr>
            <a:spLocks noGrp="1"/>
          </p:cNvSpPr>
          <p:nvPr>
            <p:ph idx="1"/>
          </p:nvPr>
        </p:nvSpPr>
        <p:spPr/>
        <p:txBody>
          <a:bodyPr/>
          <a:lstStyle/>
          <a:p>
            <a:r>
              <a:rPr lang="ru-RU" dirty="0" smtClean="0"/>
              <a:t>Простейшая цепь</a:t>
            </a:r>
          </a:p>
          <a:p>
            <a:r>
              <a:rPr lang="ru-RU" dirty="0" smtClean="0"/>
              <a:t>Постоянный ток</a:t>
            </a:r>
            <a:endParaRPr lang="en-US" dirty="0"/>
          </a:p>
        </p:txBody>
      </p:sp>
      <p:pic>
        <p:nvPicPr>
          <p:cNvPr id="5" name="Picture 4"/>
          <p:cNvPicPr>
            <a:picLocks noChangeAspect="1"/>
          </p:cNvPicPr>
          <p:nvPr/>
        </p:nvPicPr>
        <p:blipFill>
          <a:blip r:embed="rId2"/>
          <a:stretch>
            <a:fillRect/>
          </a:stretch>
        </p:blipFill>
        <p:spPr>
          <a:xfrm>
            <a:off x="6094411" y="1211809"/>
            <a:ext cx="5359400" cy="4254500"/>
          </a:xfrm>
          <a:prstGeom prst="rect">
            <a:avLst/>
          </a:prstGeom>
        </p:spPr>
      </p:pic>
    </p:spTree>
    <p:extLst>
      <p:ext uri="{BB962C8B-B14F-4D97-AF65-F5344CB8AC3E}">
        <p14:creationId xmlns:p14="http://schemas.microsoft.com/office/powerpoint/2010/main" val="423300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Параметры конденсатора</a:t>
            </a:r>
            <a:endParaRPr lang="en-US" dirty="0"/>
          </a:p>
        </p:txBody>
      </p:sp>
      <p:sp>
        <p:nvSpPr>
          <p:cNvPr id="3" name="Content Placeholder 2"/>
          <p:cNvSpPr>
            <a:spLocks noGrp="1"/>
          </p:cNvSpPr>
          <p:nvPr>
            <p:ph idx="1"/>
          </p:nvPr>
        </p:nvSpPr>
        <p:spPr/>
        <p:txBody>
          <a:bodyPr/>
          <a:lstStyle/>
          <a:p>
            <a:r>
              <a:rPr lang="ru-RU" dirty="0" smtClean="0"/>
              <a:t>Номинальная ёмкость</a:t>
            </a:r>
          </a:p>
          <a:p>
            <a:pPr lvl="1"/>
            <a:r>
              <a:rPr lang="ru-RU" dirty="0" smtClean="0"/>
              <a:t>Фактическая ёмкость может отличаться</a:t>
            </a:r>
          </a:p>
          <a:p>
            <a:r>
              <a:rPr lang="ru-RU" dirty="0" smtClean="0"/>
              <a:t>Рабочее напряжение</a:t>
            </a:r>
          </a:p>
          <a:p>
            <a:r>
              <a:rPr lang="en-US" dirty="0" smtClean="0"/>
              <a:t>ESR </a:t>
            </a:r>
            <a:r>
              <a:rPr lang="mr-IN" dirty="0" smtClean="0"/>
              <a:t>–</a:t>
            </a:r>
            <a:r>
              <a:rPr lang="en-US" dirty="0" smtClean="0"/>
              <a:t> </a:t>
            </a:r>
            <a:r>
              <a:rPr lang="ru-RU" dirty="0" smtClean="0"/>
              <a:t>эквивалентное последовательное сопротивление</a:t>
            </a:r>
          </a:p>
          <a:p>
            <a:r>
              <a:rPr lang="ru-RU" dirty="0" smtClean="0"/>
              <a:t>Максимальный рабочий ток</a:t>
            </a:r>
          </a:p>
          <a:p>
            <a:r>
              <a:rPr lang="ru-RU" dirty="0" smtClean="0"/>
              <a:t>Удельная ёмкость</a:t>
            </a:r>
            <a:endParaRPr lang="en-US" dirty="0"/>
          </a:p>
        </p:txBody>
      </p:sp>
    </p:spTree>
    <p:extLst>
      <p:ext uri="{BB962C8B-B14F-4D97-AF65-F5344CB8AC3E}">
        <p14:creationId xmlns:p14="http://schemas.microsoft.com/office/powerpoint/2010/main" val="1294143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436163" y="1117457"/>
            <a:ext cx="3986588" cy="4546600"/>
          </a:xfrm>
          <a:prstGeom prst="rect">
            <a:avLst/>
          </a:prstGeom>
        </p:spPr>
      </p:pic>
      <p:pic>
        <p:nvPicPr>
          <p:cNvPr id="6" name="Picture 5"/>
          <p:cNvPicPr>
            <a:picLocks noChangeAspect="1"/>
          </p:cNvPicPr>
          <p:nvPr/>
        </p:nvPicPr>
        <p:blipFill>
          <a:blip r:embed="rId3"/>
          <a:stretch>
            <a:fillRect/>
          </a:stretch>
        </p:blipFill>
        <p:spPr>
          <a:xfrm>
            <a:off x="946200" y="1117457"/>
            <a:ext cx="6350000" cy="4546600"/>
          </a:xfrm>
          <a:prstGeom prst="rect">
            <a:avLst/>
          </a:prstGeom>
        </p:spPr>
      </p:pic>
    </p:spTree>
    <p:extLst>
      <p:ext uri="{BB962C8B-B14F-4D97-AF65-F5344CB8AC3E}">
        <p14:creationId xmlns:p14="http://schemas.microsoft.com/office/powerpoint/2010/main" val="956200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a:t>
            </a:r>
            <a:r>
              <a:rPr lang="ru-RU" dirty="0" smtClean="0"/>
              <a:t>цепочка</a:t>
            </a:r>
            <a:endParaRPr lang="en-US" dirty="0"/>
          </a:p>
        </p:txBody>
      </p:sp>
      <p:sp>
        <p:nvSpPr>
          <p:cNvPr id="3" name="Content Placeholder 2"/>
          <p:cNvSpPr>
            <a:spLocks noGrp="1"/>
          </p:cNvSpPr>
          <p:nvPr>
            <p:ph idx="1"/>
          </p:nvPr>
        </p:nvSpPr>
        <p:spPr>
          <a:xfrm>
            <a:off x="734519" y="1918741"/>
            <a:ext cx="6887842" cy="3872460"/>
          </a:xfrm>
        </p:spPr>
        <p:txBody>
          <a:bodyPr>
            <a:normAutofit fontScale="92500"/>
          </a:bodyPr>
          <a:lstStyle/>
          <a:p>
            <a:r>
              <a:rPr lang="ru-RU" dirty="0" smtClean="0"/>
              <a:t>Основной элемент задержки в аналоговых схемах</a:t>
            </a:r>
          </a:p>
          <a:p>
            <a:pPr fontAlgn="base"/>
            <a:r>
              <a:rPr lang="ru-RU" dirty="0"/>
              <a:t>Т — </a:t>
            </a:r>
            <a:r>
              <a:rPr lang="ru-RU" b="1" dirty="0"/>
              <a:t>постоянная времени</a:t>
            </a:r>
            <a:r>
              <a:rPr lang="ru-RU" dirty="0"/>
              <a:t>, это время при котором величина достигнет 63% от своего максимума. </a:t>
            </a:r>
            <a:r>
              <a:rPr lang="ru-RU" dirty="0" smtClean="0"/>
              <a:t/>
            </a:r>
            <a:br>
              <a:rPr lang="ru-RU" dirty="0" smtClean="0"/>
            </a:br>
            <a:r>
              <a:rPr lang="ru-RU" dirty="0" smtClean="0"/>
              <a:t>63</a:t>
            </a:r>
            <a:r>
              <a:rPr lang="ru-RU" dirty="0"/>
              <a:t>% тут взялись не </a:t>
            </a:r>
            <a:r>
              <a:rPr lang="ru-RU" dirty="0" smtClean="0"/>
              <a:t>случайно: </a:t>
            </a:r>
            <a:br>
              <a:rPr lang="ru-RU" dirty="0" smtClean="0"/>
            </a:br>
            <a:r>
              <a:rPr lang="ru-RU" dirty="0" smtClean="0"/>
              <a:t>VALUE</a:t>
            </a:r>
            <a:r>
              <a:rPr lang="ru-RU" baseline="-25000" dirty="0" smtClean="0"/>
              <a:t>T</a:t>
            </a:r>
            <a:r>
              <a:rPr lang="ru-RU" dirty="0" smtClean="0"/>
              <a:t>=</a:t>
            </a:r>
            <a:r>
              <a:rPr lang="ru-RU" dirty="0" err="1" smtClean="0"/>
              <a:t>max</a:t>
            </a:r>
            <a:r>
              <a:rPr lang="ru-RU" dirty="0" smtClean="0"/>
              <a:t>—1/</a:t>
            </a:r>
            <a:r>
              <a:rPr lang="ru-RU" dirty="0" err="1" smtClean="0"/>
              <a:t>e</a:t>
            </a:r>
            <a:r>
              <a:rPr lang="ru-RU" dirty="0" smtClean="0"/>
              <a:t>*</a:t>
            </a:r>
            <a:r>
              <a:rPr lang="ru-RU" dirty="0" err="1" smtClean="0"/>
              <a:t>max</a:t>
            </a:r>
            <a:r>
              <a:rPr lang="ru-RU" dirty="0"/>
              <a:t>.</a:t>
            </a:r>
          </a:p>
          <a:p>
            <a:pPr fontAlgn="base"/>
            <a:r>
              <a:rPr lang="ru-RU" dirty="0"/>
              <a:t>3T — а при троекратной постоянной значение достигнет 95% своего максимума.</a:t>
            </a:r>
          </a:p>
          <a:p>
            <a:endParaRPr lang="en-US" dirty="0"/>
          </a:p>
        </p:txBody>
      </p:sp>
      <p:pic>
        <p:nvPicPr>
          <p:cNvPr id="4" name="Picture 3"/>
          <p:cNvPicPr>
            <a:picLocks noChangeAspect="1"/>
          </p:cNvPicPr>
          <p:nvPr/>
        </p:nvPicPr>
        <p:blipFill>
          <a:blip r:embed="rId2"/>
          <a:stretch>
            <a:fillRect/>
          </a:stretch>
        </p:blipFill>
        <p:spPr>
          <a:xfrm>
            <a:off x="7622360" y="2654451"/>
            <a:ext cx="4402387" cy="4038657"/>
          </a:xfrm>
          <a:prstGeom prst="rect">
            <a:avLst/>
          </a:prstGeom>
        </p:spPr>
      </p:pic>
    </p:spTree>
    <p:extLst>
      <p:ext uri="{BB962C8B-B14F-4D97-AF65-F5344CB8AC3E}">
        <p14:creationId xmlns:p14="http://schemas.microsoft.com/office/powerpoint/2010/main" val="1246815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Конденсатор в цепи переменного тока</a:t>
            </a:r>
            <a:endParaRPr lang="en-US" dirty="0"/>
          </a:p>
        </p:txBody>
      </p:sp>
      <p:sp>
        <p:nvSpPr>
          <p:cNvPr id="3" name="Content Placeholder 2"/>
          <p:cNvSpPr>
            <a:spLocks noGrp="1"/>
          </p:cNvSpPr>
          <p:nvPr>
            <p:ph idx="1"/>
          </p:nvPr>
        </p:nvSpPr>
        <p:spPr/>
        <p:txBody>
          <a:bodyPr/>
          <a:lstStyle/>
          <a:p>
            <a:r>
              <a:rPr lang="ru-RU" dirty="0" smtClean="0"/>
              <a:t>При переменном токе конденсатор </a:t>
            </a:r>
            <a:br>
              <a:rPr lang="ru-RU" dirty="0" smtClean="0"/>
            </a:br>
            <a:r>
              <a:rPr lang="ru-RU" dirty="0" smtClean="0"/>
              <a:t>постоянно заряжается и разряжается</a:t>
            </a:r>
          </a:p>
          <a:p>
            <a:r>
              <a:rPr lang="ru-RU" dirty="0" smtClean="0"/>
              <a:t>Из-за того, что обкладки имеют </a:t>
            </a:r>
            <a:br>
              <a:rPr lang="ru-RU" dirty="0" smtClean="0"/>
            </a:br>
            <a:r>
              <a:rPr lang="ru-RU" dirty="0" smtClean="0"/>
              <a:t>ненулевое сопротивление, </a:t>
            </a:r>
            <a:r>
              <a:rPr lang="ru-RU" dirty="0" err="1" smtClean="0"/>
              <a:t>эквива</a:t>
            </a:r>
            <a:r>
              <a:rPr lang="ru-RU" dirty="0" smtClean="0"/>
              <a:t>-</a:t>
            </a:r>
            <a:br>
              <a:rPr lang="ru-RU" dirty="0" smtClean="0"/>
            </a:br>
            <a:r>
              <a:rPr lang="ru-RU" dirty="0" err="1" smtClean="0"/>
              <a:t>лентная</a:t>
            </a:r>
            <a:r>
              <a:rPr lang="ru-RU" dirty="0" smtClean="0"/>
              <a:t> схема С выглядит так:</a:t>
            </a:r>
          </a:p>
          <a:p>
            <a:endParaRPr lang="en-US" dirty="0"/>
          </a:p>
        </p:txBody>
      </p:sp>
      <p:pic>
        <p:nvPicPr>
          <p:cNvPr id="4" name="Picture 3"/>
          <p:cNvPicPr>
            <a:picLocks noChangeAspect="1"/>
          </p:cNvPicPr>
          <p:nvPr/>
        </p:nvPicPr>
        <p:blipFill>
          <a:blip r:embed="rId2"/>
          <a:stretch>
            <a:fillRect/>
          </a:stretch>
        </p:blipFill>
        <p:spPr>
          <a:xfrm>
            <a:off x="6780211" y="1949684"/>
            <a:ext cx="4267200" cy="4495800"/>
          </a:xfrm>
          <a:prstGeom prst="rect">
            <a:avLst/>
          </a:prstGeom>
        </p:spPr>
      </p:pic>
      <p:pic>
        <p:nvPicPr>
          <p:cNvPr id="5" name="Picture 4"/>
          <p:cNvPicPr>
            <a:picLocks noChangeAspect="1"/>
          </p:cNvPicPr>
          <p:nvPr/>
        </p:nvPicPr>
        <p:blipFill>
          <a:blip r:embed="rId3"/>
          <a:stretch>
            <a:fillRect/>
          </a:stretch>
        </p:blipFill>
        <p:spPr>
          <a:xfrm>
            <a:off x="1882696" y="4678172"/>
            <a:ext cx="4188320" cy="1938839"/>
          </a:xfrm>
          <a:prstGeom prst="rect">
            <a:avLst/>
          </a:prstGeom>
        </p:spPr>
      </p:pic>
    </p:spTree>
    <p:extLst>
      <p:ext uri="{BB962C8B-B14F-4D97-AF65-F5344CB8AC3E}">
        <p14:creationId xmlns:p14="http://schemas.microsoft.com/office/powerpoint/2010/main" val="1285221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Скорость заряда. Пример.</a:t>
            </a:r>
            <a:endParaRPr lang="en-US" dirty="0"/>
          </a:p>
        </p:txBody>
      </p:sp>
      <p:sp>
        <p:nvSpPr>
          <p:cNvPr id="3" name="Content Placeholder 2"/>
          <p:cNvSpPr>
            <a:spLocks noGrp="1"/>
          </p:cNvSpPr>
          <p:nvPr>
            <p:ph idx="1"/>
          </p:nvPr>
        </p:nvSpPr>
        <p:spPr>
          <a:xfrm>
            <a:off x="734519" y="1918741"/>
            <a:ext cx="10508104" cy="3872460"/>
          </a:xfrm>
        </p:spPr>
        <p:txBody>
          <a:bodyPr>
            <a:normAutofit lnSpcReduction="10000"/>
          </a:bodyPr>
          <a:lstStyle/>
          <a:p>
            <a:r>
              <a:rPr lang="ru-RU" b="1" dirty="0" smtClean="0"/>
              <a:t>Сколько времени нужно для </a:t>
            </a:r>
            <a:r>
              <a:rPr lang="mr-IN" b="1" dirty="0" err="1" smtClean="0"/>
              <a:t>заряд</a:t>
            </a:r>
            <a:r>
              <a:rPr lang="ru-RU" b="1" dirty="0" smtClean="0"/>
              <a:t>а</a:t>
            </a:r>
            <a:r>
              <a:rPr lang="mr-IN" b="1" dirty="0" smtClean="0"/>
              <a:t> </a:t>
            </a:r>
            <a:r>
              <a:rPr lang="mr-IN" b="1" dirty="0" err="1"/>
              <a:t>на</a:t>
            </a:r>
            <a:r>
              <a:rPr lang="mr-IN" b="1" dirty="0"/>
              <a:t> 95% </a:t>
            </a:r>
            <a:r>
              <a:rPr lang="mr-IN" b="1" dirty="0" err="1" smtClean="0"/>
              <a:t>конденсатор</a:t>
            </a:r>
            <a:r>
              <a:rPr lang="ru-RU" b="1" dirty="0" smtClean="0"/>
              <a:t>а</a:t>
            </a:r>
            <a:r>
              <a:rPr lang="mr-IN" b="1" dirty="0" smtClean="0"/>
              <a:t> </a:t>
            </a:r>
            <a:r>
              <a:rPr lang="mr-IN" b="1" dirty="0" err="1"/>
              <a:t>емкостью</a:t>
            </a:r>
            <a:r>
              <a:rPr lang="mr-IN" b="1" dirty="0"/>
              <a:t> </a:t>
            </a:r>
            <a:r>
              <a:rPr lang="mr-IN" b="1" dirty="0" smtClean="0"/>
              <a:t>1</a:t>
            </a:r>
            <a:r>
              <a:rPr lang="ru-RU" b="1" dirty="0" smtClean="0"/>
              <a:t>0</a:t>
            </a:r>
            <a:r>
              <a:rPr lang="mr-IN" b="1" dirty="0" err="1" smtClean="0"/>
              <a:t>uF</a:t>
            </a:r>
            <a:r>
              <a:rPr lang="mr-IN" b="1" dirty="0" smtClean="0"/>
              <a:t> </a:t>
            </a:r>
            <a:r>
              <a:rPr lang="mr-IN" b="1" dirty="0" err="1"/>
              <a:t>через</a:t>
            </a:r>
            <a:r>
              <a:rPr lang="mr-IN" b="1" dirty="0"/>
              <a:t> </a:t>
            </a:r>
            <a:r>
              <a:rPr lang="mr-IN" b="1" dirty="0" err="1"/>
              <a:t>резистор</a:t>
            </a:r>
            <a:r>
              <a:rPr lang="mr-IN" b="1" dirty="0"/>
              <a:t> </a:t>
            </a:r>
            <a:r>
              <a:rPr lang="mr-IN" b="1" dirty="0" err="1"/>
              <a:t>в</a:t>
            </a:r>
            <a:r>
              <a:rPr lang="mr-IN" b="1" dirty="0"/>
              <a:t> 1кОм:</a:t>
            </a:r>
            <a:r>
              <a:rPr lang="mr-IN" dirty="0"/>
              <a:t/>
            </a:r>
            <a:br>
              <a:rPr lang="mr-IN" dirty="0"/>
            </a:br>
            <a:r>
              <a:rPr lang="mr-IN" dirty="0" err="1"/>
              <a:t>T</a:t>
            </a:r>
            <a:r>
              <a:rPr lang="mr-IN" dirty="0"/>
              <a:t>= C*</a:t>
            </a:r>
            <a:r>
              <a:rPr lang="mr-IN" dirty="0" err="1"/>
              <a:t>R</a:t>
            </a:r>
            <a:r>
              <a:rPr lang="mr-IN" dirty="0"/>
              <a:t> = </a:t>
            </a:r>
            <a:r>
              <a:rPr lang="ru-RU" dirty="0" smtClean="0"/>
              <a:t>10*</a:t>
            </a:r>
            <a:r>
              <a:rPr lang="mr-IN" dirty="0" smtClean="0"/>
              <a:t>10</a:t>
            </a:r>
            <a:r>
              <a:rPr lang="mr-IN" baseline="30000" dirty="0" smtClean="0"/>
              <a:t>-6</a:t>
            </a:r>
            <a:r>
              <a:rPr lang="mr-IN" dirty="0"/>
              <a:t> * 10</a:t>
            </a:r>
            <a:r>
              <a:rPr lang="mr-IN" baseline="30000" dirty="0"/>
              <a:t>3</a:t>
            </a:r>
            <a:r>
              <a:rPr lang="mr-IN" dirty="0"/>
              <a:t> = </a:t>
            </a:r>
            <a:r>
              <a:rPr lang="mr-IN" dirty="0" smtClean="0"/>
              <a:t>0.01c</a:t>
            </a:r>
            <a:r>
              <a:rPr lang="mr-IN" dirty="0"/>
              <a:t/>
            </a:r>
            <a:br>
              <a:rPr lang="mr-IN" dirty="0"/>
            </a:br>
            <a:r>
              <a:rPr lang="mr-IN" dirty="0"/>
              <a:t>3T = </a:t>
            </a:r>
            <a:r>
              <a:rPr lang="mr-IN" dirty="0" smtClean="0"/>
              <a:t>0.03c </a:t>
            </a:r>
            <a:r>
              <a:rPr lang="ru-RU" dirty="0" smtClean="0"/>
              <a:t>: </a:t>
            </a:r>
            <a:r>
              <a:rPr lang="mr-IN" dirty="0" err="1" smtClean="0"/>
              <a:t>через</a:t>
            </a:r>
            <a:r>
              <a:rPr lang="mr-IN" dirty="0" smtClean="0"/>
              <a:t> </a:t>
            </a:r>
            <a:r>
              <a:rPr lang="mr-IN" dirty="0" err="1"/>
              <a:t>такое</a:t>
            </a:r>
            <a:r>
              <a:rPr lang="mr-IN" dirty="0"/>
              <a:t> </a:t>
            </a:r>
            <a:r>
              <a:rPr lang="mr-IN" dirty="0" err="1"/>
              <a:t>время</a:t>
            </a:r>
            <a:r>
              <a:rPr lang="mr-IN" dirty="0"/>
              <a:t> </a:t>
            </a:r>
            <a:r>
              <a:rPr lang="mr-IN" dirty="0" err="1"/>
              <a:t>напряжение</a:t>
            </a:r>
            <a:r>
              <a:rPr lang="mr-IN" dirty="0"/>
              <a:t> </a:t>
            </a:r>
            <a:r>
              <a:rPr lang="mr-IN" dirty="0" err="1"/>
              <a:t>на</a:t>
            </a:r>
            <a:r>
              <a:rPr lang="mr-IN" dirty="0"/>
              <a:t> </a:t>
            </a:r>
            <a:r>
              <a:rPr lang="mr-IN" dirty="0" err="1"/>
              <a:t>конденсаторе</a:t>
            </a:r>
            <a:r>
              <a:rPr lang="mr-IN" dirty="0"/>
              <a:t> </a:t>
            </a:r>
            <a:r>
              <a:rPr lang="mr-IN" dirty="0" err="1"/>
              <a:t>достигнет</a:t>
            </a:r>
            <a:r>
              <a:rPr lang="mr-IN" dirty="0"/>
              <a:t> 95% </a:t>
            </a:r>
            <a:r>
              <a:rPr lang="mr-IN" dirty="0" err="1"/>
              <a:t>от</a:t>
            </a:r>
            <a:r>
              <a:rPr lang="mr-IN" dirty="0"/>
              <a:t> </a:t>
            </a:r>
            <a:r>
              <a:rPr lang="mr-IN" dirty="0" err="1"/>
              <a:t>напряжения</a:t>
            </a:r>
            <a:r>
              <a:rPr lang="mr-IN" dirty="0"/>
              <a:t> </a:t>
            </a:r>
            <a:r>
              <a:rPr lang="mr-IN" dirty="0" err="1"/>
              <a:t>источника</a:t>
            </a:r>
            <a:r>
              <a:rPr lang="mr-IN" dirty="0"/>
              <a:t>. </a:t>
            </a:r>
            <a:endParaRPr lang="ru-RU" dirty="0" smtClean="0"/>
          </a:p>
          <a:p>
            <a:r>
              <a:rPr lang="ru-RU" dirty="0"/>
              <a:t>Разряд пойдет по тому же закону, только вверх ногами. </a:t>
            </a:r>
            <a:r>
              <a:rPr lang="ru-RU" dirty="0" smtClean="0"/>
              <a:t/>
            </a:r>
            <a:br>
              <a:rPr lang="ru-RU" dirty="0" smtClean="0"/>
            </a:br>
            <a:r>
              <a:rPr lang="ru-RU" dirty="0" smtClean="0"/>
              <a:t>Через Т времени </a:t>
            </a:r>
            <a:r>
              <a:rPr lang="ru-RU" dirty="0"/>
              <a:t>в на конденсаторе </a:t>
            </a:r>
            <a:r>
              <a:rPr lang="ru-RU" dirty="0" smtClean="0"/>
              <a:t>останется </a:t>
            </a:r>
            <a:r>
              <a:rPr lang="ru-RU" dirty="0"/>
              <a:t>всего лишь 100% — 63% = 37% от первоначального напряжения, а через 3T </a:t>
            </a:r>
            <a:r>
              <a:rPr lang="ru-RU" dirty="0" smtClean="0"/>
              <a:t>жалкие </a:t>
            </a:r>
            <a:r>
              <a:rPr lang="ru-RU" dirty="0"/>
              <a:t>5%.</a:t>
            </a:r>
            <a:br>
              <a:rPr lang="ru-RU" dirty="0"/>
            </a:br>
            <a:r>
              <a:rPr lang="ru-RU" dirty="0"/>
              <a:t> </a:t>
            </a:r>
            <a:endParaRPr lang="en-US" dirty="0"/>
          </a:p>
        </p:txBody>
      </p:sp>
    </p:spTree>
    <p:extLst>
      <p:ext uri="{BB962C8B-B14F-4D97-AF65-F5344CB8AC3E}">
        <p14:creationId xmlns:p14="http://schemas.microsoft.com/office/powerpoint/2010/main" val="90092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3">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smtClean="0"/>
              <a:t>ПРактика</a:t>
            </a:r>
            <a:endParaRPr lang="en-US" dirty="0"/>
          </a:p>
        </p:txBody>
      </p:sp>
      <p:sp>
        <p:nvSpPr>
          <p:cNvPr id="3" name="Content Placeholder 2"/>
          <p:cNvSpPr>
            <a:spLocks noGrp="1"/>
          </p:cNvSpPr>
          <p:nvPr>
            <p:ph idx="1"/>
          </p:nvPr>
        </p:nvSpPr>
        <p:spPr/>
        <p:txBody>
          <a:bodyPr>
            <a:normAutofit/>
          </a:bodyPr>
          <a:lstStyle/>
          <a:p>
            <a:r>
              <a:rPr lang="ru-RU" dirty="0" smtClean="0"/>
              <a:t>Собрать схему с конденсатором и светодиодом, иллюстрирующую скорость заряда</a:t>
            </a:r>
            <a:r>
              <a:rPr lang="ru-RU" dirty="0"/>
              <a:t/>
            </a:r>
            <a:br>
              <a:rPr lang="ru-RU" dirty="0"/>
            </a:br>
            <a:endParaRPr lang="ru-RU" dirty="0"/>
          </a:p>
        </p:txBody>
      </p:sp>
      <p:pic>
        <p:nvPicPr>
          <p:cNvPr id="4" name="Picture 3"/>
          <p:cNvPicPr>
            <a:picLocks noChangeAspect="1"/>
          </p:cNvPicPr>
          <p:nvPr/>
        </p:nvPicPr>
        <p:blipFill>
          <a:blip r:embed="rId3"/>
          <a:stretch>
            <a:fillRect/>
          </a:stretch>
        </p:blipFill>
        <p:spPr>
          <a:xfrm>
            <a:off x="4856813" y="2849697"/>
            <a:ext cx="5679086" cy="3876202"/>
          </a:xfrm>
          <a:prstGeom prst="rect">
            <a:avLst/>
          </a:prstGeom>
        </p:spPr>
      </p:pic>
    </p:spTree>
    <p:extLst>
      <p:ext uri="{BB962C8B-B14F-4D97-AF65-F5344CB8AC3E}">
        <p14:creationId xmlns:p14="http://schemas.microsoft.com/office/powerpoint/2010/main" val="216424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1">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50928"/>
          </a:xfrm>
        </p:spPr>
        <p:txBody>
          <a:bodyPr/>
          <a:lstStyle/>
          <a:p>
            <a:r>
              <a:rPr lang="ru-RU" dirty="0" smtClean="0"/>
              <a:t>Занятие 4. активные элементы</a:t>
            </a:r>
            <a:endParaRPr lang="en-US" dirty="0"/>
          </a:p>
        </p:txBody>
      </p:sp>
    </p:spTree>
    <p:extLst>
      <p:ext uri="{BB962C8B-B14F-4D97-AF65-F5344CB8AC3E}">
        <p14:creationId xmlns:p14="http://schemas.microsoft.com/office/powerpoint/2010/main" val="1769332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a:t>
            </a:r>
            <a:r>
              <a:rPr lang="ru-RU" dirty="0" err="1" smtClean="0"/>
              <a:t>свето</a:t>
            </a:r>
            <a:r>
              <a:rPr lang="ru-RU" dirty="0" smtClean="0"/>
              <a:t>)диод</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a:p>
            <a:r>
              <a:rPr lang="ru-RU" dirty="0" smtClean="0"/>
              <a:t>Односторонняя проницаемость</a:t>
            </a:r>
          </a:p>
          <a:p>
            <a:r>
              <a:rPr lang="ru-RU" dirty="0" smtClean="0"/>
              <a:t>На элементе падает некоторое напряжение</a:t>
            </a:r>
          </a:p>
          <a:p>
            <a:r>
              <a:rPr lang="ru-RU" dirty="0" smtClean="0"/>
              <a:t>Сопротивление нелинейно зависит от тока</a:t>
            </a:r>
          </a:p>
          <a:p>
            <a:r>
              <a:rPr lang="ru-RU" dirty="0" smtClean="0"/>
              <a:t>=</a:t>
            </a:r>
            <a:r>
              <a:rPr lang="en-US" dirty="0" smtClean="0"/>
              <a:t>&gt; </a:t>
            </a:r>
            <a:r>
              <a:rPr lang="ru-RU" dirty="0" smtClean="0"/>
              <a:t>стабилизируем ток: диод не может быть активной нагрузкой!</a:t>
            </a:r>
            <a:endParaRPr lang="en-US" dirty="0" smtClean="0"/>
          </a:p>
        </p:txBody>
      </p:sp>
      <p:pic>
        <p:nvPicPr>
          <p:cNvPr id="4" name="Picture 3"/>
          <p:cNvPicPr>
            <a:picLocks noChangeAspect="1"/>
          </p:cNvPicPr>
          <p:nvPr/>
        </p:nvPicPr>
        <p:blipFill>
          <a:blip r:embed="rId2"/>
          <a:stretch>
            <a:fillRect/>
          </a:stretch>
        </p:blipFill>
        <p:spPr>
          <a:xfrm>
            <a:off x="2394782" y="1798865"/>
            <a:ext cx="2882900" cy="1562100"/>
          </a:xfrm>
          <a:prstGeom prst="rect">
            <a:avLst/>
          </a:prstGeom>
        </p:spPr>
      </p:pic>
      <p:pic>
        <p:nvPicPr>
          <p:cNvPr id="5" name="Picture 4"/>
          <p:cNvPicPr>
            <a:picLocks noChangeAspect="1"/>
          </p:cNvPicPr>
          <p:nvPr/>
        </p:nvPicPr>
        <p:blipFill>
          <a:blip r:embed="rId3"/>
          <a:stretch>
            <a:fillRect/>
          </a:stretch>
        </p:blipFill>
        <p:spPr>
          <a:xfrm>
            <a:off x="6094411" y="643012"/>
            <a:ext cx="5245100" cy="2603500"/>
          </a:xfrm>
          <a:prstGeom prst="rect">
            <a:avLst/>
          </a:prstGeom>
        </p:spPr>
      </p:pic>
    </p:spTree>
    <p:extLst>
      <p:ext uri="{BB962C8B-B14F-4D97-AF65-F5344CB8AC3E}">
        <p14:creationId xmlns:p14="http://schemas.microsoft.com/office/powerpoint/2010/main" val="942454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Применение диодов</a:t>
            </a:r>
            <a:endParaRPr lang="en-US" dirty="0"/>
          </a:p>
        </p:txBody>
      </p:sp>
      <p:sp>
        <p:nvSpPr>
          <p:cNvPr id="3" name="Content Placeholder 2"/>
          <p:cNvSpPr>
            <a:spLocks noGrp="1"/>
          </p:cNvSpPr>
          <p:nvPr>
            <p:ph idx="1"/>
          </p:nvPr>
        </p:nvSpPr>
        <p:spPr/>
        <p:txBody>
          <a:bodyPr/>
          <a:lstStyle/>
          <a:p>
            <a:r>
              <a:rPr lang="ru-RU" dirty="0" smtClean="0"/>
              <a:t>Основное применение </a:t>
            </a:r>
            <a:r>
              <a:rPr lang="mr-IN" dirty="0" smtClean="0"/>
              <a:t>–</a:t>
            </a:r>
            <a:r>
              <a:rPr lang="ru-RU" dirty="0" smtClean="0"/>
              <a:t> для выпрямления</a:t>
            </a:r>
          </a:p>
          <a:p>
            <a:r>
              <a:rPr lang="ru-RU" dirty="0" smtClean="0"/>
              <a:t>Также может использоваться для суммирования сигналов и логического «ИЛИ»</a:t>
            </a:r>
            <a:endParaRPr lang="en-US" dirty="0"/>
          </a:p>
        </p:txBody>
      </p:sp>
      <p:pic>
        <p:nvPicPr>
          <p:cNvPr id="4" name="Picture 3"/>
          <p:cNvPicPr>
            <a:picLocks noChangeAspect="1"/>
          </p:cNvPicPr>
          <p:nvPr/>
        </p:nvPicPr>
        <p:blipFill>
          <a:blip r:embed="rId2"/>
          <a:stretch>
            <a:fillRect/>
          </a:stretch>
        </p:blipFill>
        <p:spPr>
          <a:xfrm>
            <a:off x="1376136" y="3812721"/>
            <a:ext cx="4279900" cy="2933700"/>
          </a:xfrm>
          <a:prstGeom prst="rect">
            <a:avLst/>
          </a:prstGeom>
        </p:spPr>
      </p:pic>
      <p:pic>
        <p:nvPicPr>
          <p:cNvPr id="5" name="Picture 4"/>
          <p:cNvPicPr>
            <a:picLocks noChangeAspect="1"/>
          </p:cNvPicPr>
          <p:nvPr/>
        </p:nvPicPr>
        <p:blipFill>
          <a:blip r:embed="rId3"/>
          <a:stretch>
            <a:fillRect/>
          </a:stretch>
        </p:blipFill>
        <p:spPr>
          <a:xfrm>
            <a:off x="6417128" y="3812721"/>
            <a:ext cx="4191000" cy="2374900"/>
          </a:xfrm>
          <a:prstGeom prst="rect">
            <a:avLst/>
          </a:prstGeom>
        </p:spPr>
      </p:pic>
    </p:spTree>
    <p:extLst>
      <p:ext uri="{BB962C8B-B14F-4D97-AF65-F5344CB8AC3E}">
        <p14:creationId xmlns:p14="http://schemas.microsoft.com/office/powerpoint/2010/main" val="1125679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Транзистор</a:t>
            </a:r>
            <a:endParaRPr lang="en-US" dirty="0"/>
          </a:p>
        </p:txBody>
      </p:sp>
      <p:sp>
        <p:nvSpPr>
          <p:cNvPr id="3" name="Content Placeholder 2"/>
          <p:cNvSpPr>
            <a:spLocks noGrp="1"/>
          </p:cNvSpPr>
          <p:nvPr>
            <p:ph idx="1"/>
          </p:nvPr>
        </p:nvSpPr>
        <p:spPr/>
        <p:txBody>
          <a:bodyPr/>
          <a:lstStyle/>
          <a:p>
            <a:r>
              <a:rPr lang="ru-RU" dirty="0" smtClean="0"/>
              <a:t>Основная структурная единица полупроводниковой техники</a:t>
            </a:r>
            <a:endParaRPr lang="en-US" dirty="0"/>
          </a:p>
        </p:txBody>
      </p:sp>
      <p:pic>
        <p:nvPicPr>
          <p:cNvPr id="4" name="Picture 3"/>
          <p:cNvPicPr>
            <a:picLocks noChangeAspect="1"/>
          </p:cNvPicPr>
          <p:nvPr/>
        </p:nvPicPr>
        <p:blipFill>
          <a:blip r:embed="rId2"/>
          <a:stretch>
            <a:fillRect/>
          </a:stretch>
        </p:blipFill>
        <p:spPr>
          <a:xfrm>
            <a:off x="2276929" y="2827564"/>
            <a:ext cx="6985000" cy="1333500"/>
          </a:xfrm>
          <a:prstGeom prst="rect">
            <a:avLst/>
          </a:prstGeom>
        </p:spPr>
      </p:pic>
    </p:spTree>
    <p:extLst>
      <p:ext uri="{BB962C8B-B14F-4D97-AF65-F5344CB8AC3E}">
        <p14:creationId xmlns:p14="http://schemas.microsoft.com/office/powerpoint/2010/main" val="691689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Цепь</a:t>
            </a:r>
            <a:endParaRPr lang="en-US" dirty="0"/>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79411" y="1893094"/>
            <a:ext cx="11430000" cy="4254500"/>
          </a:xfrm>
          <a:prstGeom prst="rect">
            <a:avLst/>
          </a:prstGeom>
        </p:spPr>
      </p:pic>
    </p:spTree>
    <p:extLst>
      <p:ext uri="{BB962C8B-B14F-4D97-AF65-F5344CB8AC3E}">
        <p14:creationId xmlns:p14="http://schemas.microsoft.com/office/powerpoint/2010/main" val="1736640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Биполярный транзистор</a:t>
            </a:r>
            <a:endParaRPr lang="en-US" dirty="0"/>
          </a:p>
        </p:txBody>
      </p:sp>
      <p:sp>
        <p:nvSpPr>
          <p:cNvPr id="3" name="Content Placeholder 2"/>
          <p:cNvSpPr>
            <a:spLocks noGrp="1"/>
          </p:cNvSpPr>
          <p:nvPr>
            <p:ph idx="1"/>
          </p:nvPr>
        </p:nvSpPr>
        <p:spPr/>
        <p:txBody>
          <a:bodyPr/>
          <a:lstStyle/>
          <a:p>
            <a:r>
              <a:rPr lang="ru-RU" dirty="0" smtClean="0"/>
              <a:t>Управляемый током вентиль</a:t>
            </a:r>
          </a:p>
          <a:p>
            <a:r>
              <a:rPr lang="ru-RU" dirty="0" smtClean="0"/>
              <a:t>Два диода</a:t>
            </a:r>
            <a:endParaRPr lang="en-US" dirty="0"/>
          </a:p>
        </p:txBody>
      </p:sp>
      <p:pic>
        <p:nvPicPr>
          <p:cNvPr id="4" name="Picture 3"/>
          <p:cNvPicPr>
            <a:picLocks noChangeAspect="1"/>
          </p:cNvPicPr>
          <p:nvPr/>
        </p:nvPicPr>
        <p:blipFill>
          <a:blip r:embed="rId2"/>
          <a:stretch>
            <a:fillRect/>
          </a:stretch>
        </p:blipFill>
        <p:spPr>
          <a:xfrm>
            <a:off x="7662635" y="1817916"/>
            <a:ext cx="3289300" cy="1981200"/>
          </a:xfrm>
          <a:prstGeom prst="rect">
            <a:avLst/>
          </a:prstGeom>
        </p:spPr>
      </p:pic>
      <p:pic>
        <p:nvPicPr>
          <p:cNvPr id="6" name="Picture 5"/>
          <p:cNvPicPr>
            <a:picLocks noChangeAspect="1"/>
          </p:cNvPicPr>
          <p:nvPr/>
        </p:nvPicPr>
        <p:blipFill>
          <a:blip r:embed="rId3"/>
          <a:stretch>
            <a:fillRect/>
          </a:stretch>
        </p:blipFill>
        <p:spPr>
          <a:xfrm>
            <a:off x="7662635" y="3799114"/>
            <a:ext cx="3454400" cy="1968500"/>
          </a:xfrm>
          <a:prstGeom prst="rect">
            <a:avLst/>
          </a:prstGeom>
        </p:spPr>
      </p:pic>
      <p:pic>
        <p:nvPicPr>
          <p:cNvPr id="7" name="Picture 6"/>
          <p:cNvPicPr>
            <a:picLocks noChangeAspect="1"/>
          </p:cNvPicPr>
          <p:nvPr/>
        </p:nvPicPr>
        <p:blipFill>
          <a:blip r:embed="rId4"/>
          <a:stretch>
            <a:fillRect/>
          </a:stretch>
        </p:blipFill>
        <p:spPr>
          <a:xfrm>
            <a:off x="626835" y="3365501"/>
            <a:ext cx="7035800" cy="2425700"/>
          </a:xfrm>
          <a:prstGeom prst="rect">
            <a:avLst/>
          </a:prstGeom>
        </p:spPr>
      </p:pic>
    </p:spTree>
    <p:extLst>
      <p:ext uri="{BB962C8B-B14F-4D97-AF65-F5344CB8AC3E}">
        <p14:creationId xmlns:p14="http://schemas.microsoft.com/office/powerpoint/2010/main" val="779301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Работа транзистора</a:t>
            </a:r>
            <a:endParaRPr lang="en-US" dirty="0"/>
          </a:p>
        </p:txBody>
      </p:sp>
      <p:sp>
        <p:nvSpPr>
          <p:cNvPr id="3" name="Content Placeholder 2"/>
          <p:cNvSpPr>
            <a:spLocks noGrp="1"/>
          </p:cNvSpPr>
          <p:nvPr>
            <p:ph idx="1"/>
          </p:nvPr>
        </p:nvSpPr>
        <p:spPr>
          <a:xfrm>
            <a:off x="1141412" y="4557485"/>
            <a:ext cx="9905999" cy="2300515"/>
          </a:xfrm>
        </p:spPr>
        <p:txBody>
          <a:bodyPr/>
          <a:lstStyle/>
          <a:p>
            <a:r>
              <a:rPr lang="ru-RU" dirty="0" smtClean="0"/>
              <a:t>Активный режим: коллекторный </a:t>
            </a:r>
            <a:r>
              <a:rPr lang="en-US" dirty="0" err="1" smtClean="0"/>
              <a:t>pn</a:t>
            </a:r>
            <a:r>
              <a:rPr lang="en-US" dirty="0" smtClean="0"/>
              <a:t>-</a:t>
            </a:r>
            <a:r>
              <a:rPr lang="ru-RU" dirty="0" smtClean="0"/>
              <a:t>переход закрыт, эмиттерный приоткрыт</a:t>
            </a:r>
          </a:p>
          <a:p>
            <a:r>
              <a:rPr lang="ru-RU" dirty="0" smtClean="0"/>
              <a:t>Насыщение: оба перехода открыты</a:t>
            </a:r>
          </a:p>
          <a:p>
            <a:r>
              <a:rPr lang="ru-RU" dirty="0" smtClean="0"/>
              <a:t>Отсечка: оба закрыты</a:t>
            </a:r>
            <a:endParaRPr lang="en-US" dirty="0"/>
          </a:p>
        </p:txBody>
      </p:sp>
      <p:pic>
        <p:nvPicPr>
          <p:cNvPr id="4" name="Picture 3"/>
          <p:cNvPicPr>
            <a:picLocks noChangeAspect="1"/>
          </p:cNvPicPr>
          <p:nvPr/>
        </p:nvPicPr>
        <p:blipFill>
          <a:blip r:embed="rId3"/>
          <a:stretch>
            <a:fillRect/>
          </a:stretch>
        </p:blipFill>
        <p:spPr>
          <a:xfrm>
            <a:off x="1141412" y="1712685"/>
            <a:ext cx="8255000" cy="2844800"/>
          </a:xfrm>
          <a:prstGeom prst="rect">
            <a:avLst/>
          </a:prstGeom>
        </p:spPr>
      </p:pic>
    </p:spTree>
    <p:extLst>
      <p:ext uri="{BB962C8B-B14F-4D97-AF65-F5344CB8AC3E}">
        <p14:creationId xmlns:p14="http://schemas.microsoft.com/office/powerpoint/2010/main" val="2030216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Параметры биполярных транзисторов</a:t>
            </a:r>
            <a:endParaRPr lang="en-US" dirty="0"/>
          </a:p>
        </p:txBody>
      </p:sp>
      <p:sp>
        <p:nvSpPr>
          <p:cNvPr id="3" name="Content Placeholder 2"/>
          <p:cNvSpPr>
            <a:spLocks noGrp="1"/>
          </p:cNvSpPr>
          <p:nvPr>
            <p:ph idx="1"/>
          </p:nvPr>
        </p:nvSpPr>
        <p:spPr>
          <a:xfrm>
            <a:off x="1141412" y="2249487"/>
            <a:ext cx="9905999" cy="4107770"/>
          </a:xfrm>
        </p:spPr>
        <p:txBody>
          <a:bodyPr>
            <a:normAutofit fontScale="92500" lnSpcReduction="20000"/>
          </a:bodyPr>
          <a:lstStyle/>
          <a:p>
            <a:r>
              <a:rPr lang="ru-RU" dirty="0"/>
              <a:t>Коэффициент передачи по току</a:t>
            </a:r>
            <a:br>
              <a:rPr lang="ru-RU" dirty="0"/>
            </a:br>
            <a:r>
              <a:rPr lang="ru-RU" dirty="0"/>
              <a:t>Входное сопротивление</a:t>
            </a:r>
            <a:br>
              <a:rPr lang="ru-RU" dirty="0"/>
            </a:br>
            <a:r>
              <a:rPr lang="ru-RU" dirty="0" smtClean="0"/>
              <a:t>Рассеиваемая </a:t>
            </a:r>
            <a:r>
              <a:rPr lang="ru-RU" dirty="0"/>
              <a:t>мощность.</a:t>
            </a:r>
            <a:br>
              <a:rPr lang="ru-RU" dirty="0"/>
            </a:br>
            <a:r>
              <a:rPr lang="ru-RU" dirty="0" smtClean="0"/>
              <a:t>Постоянное/импульсное </a:t>
            </a:r>
            <a:r>
              <a:rPr lang="ru-RU" dirty="0"/>
              <a:t>напряжение коллектор – эмиттер.</a:t>
            </a:r>
            <a:br>
              <a:rPr lang="ru-RU" dirty="0"/>
            </a:br>
            <a:r>
              <a:rPr lang="ru-RU" dirty="0"/>
              <a:t>Постоянное напряжение коллектор – база.</a:t>
            </a:r>
            <a:br>
              <a:rPr lang="ru-RU" dirty="0"/>
            </a:br>
            <a:r>
              <a:rPr lang="ru-RU" dirty="0"/>
              <a:t>Постоянное напряжение эмиттер – база.</a:t>
            </a:r>
            <a:br>
              <a:rPr lang="ru-RU" dirty="0"/>
            </a:br>
            <a:r>
              <a:rPr lang="ru-RU" dirty="0"/>
              <a:t>Предельная частота коэффициента передачи тока базы</a:t>
            </a:r>
            <a:br>
              <a:rPr lang="ru-RU" dirty="0"/>
            </a:br>
            <a:r>
              <a:rPr lang="ru-RU" dirty="0"/>
              <a:t>Постоянный/импульсный ток коллектора.</a:t>
            </a:r>
            <a:br>
              <a:rPr lang="ru-RU" dirty="0"/>
            </a:br>
            <a:r>
              <a:rPr lang="ru-RU" dirty="0" smtClean="0"/>
              <a:t>Максимально </a:t>
            </a:r>
            <a:r>
              <a:rPr lang="ru-RU" dirty="0"/>
              <a:t>допустимый ток</a:t>
            </a:r>
            <a:br>
              <a:rPr lang="ru-RU" dirty="0"/>
            </a:br>
            <a:r>
              <a:rPr lang="ru-RU" dirty="0" smtClean="0"/>
              <a:t>Температура </a:t>
            </a:r>
            <a:r>
              <a:rPr lang="ru-RU" dirty="0" err="1"/>
              <a:t>p-n</a:t>
            </a:r>
            <a:r>
              <a:rPr lang="ru-RU" dirty="0"/>
              <a:t> перехода.</a:t>
            </a:r>
            <a:br>
              <a:rPr lang="ru-RU" dirty="0"/>
            </a:br>
            <a:r>
              <a:rPr lang="ru-RU" dirty="0"/>
              <a:t>Температура окружающей среды</a:t>
            </a:r>
            <a:endParaRPr lang="en-US" dirty="0"/>
          </a:p>
        </p:txBody>
      </p:sp>
    </p:spTree>
    <p:extLst>
      <p:ext uri="{BB962C8B-B14F-4D97-AF65-F5344CB8AC3E}">
        <p14:creationId xmlns:p14="http://schemas.microsoft.com/office/powerpoint/2010/main" val="1627481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Каскадирование транзисторов</a:t>
            </a:r>
            <a:endParaRPr lang="en-US" dirty="0"/>
          </a:p>
        </p:txBody>
      </p:sp>
      <p:sp>
        <p:nvSpPr>
          <p:cNvPr id="3" name="Content Placeholder 2"/>
          <p:cNvSpPr>
            <a:spLocks noGrp="1"/>
          </p:cNvSpPr>
          <p:nvPr>
            <p:ph idx="1"/>
          </p:nvPr>
        </p:nvSpPr>
        <p:spPr/>
        <p:txBody>
          <a:bodyPr/>
          <a:lstStyle/>
          <a:p>
            <a:r>
              <a:rPr lang="ru-RU" dirty="0" smtClean="0"/>
              <a:t>Повышает </a:t>
            </a:r>
            <a:r>
              <a:rPr lang="en-US" dirty="0" smtClean="0"/>
              <a:t>h</a:t>
            </a:r>
            <a:r>
              <a:rPr lang="ru-RU" dirty="0" smtClean="0"/>
              <a:t>21э</a:t>
            </a:r>
          </a:p>
          <a:p>
            <a:r>
              <a:rPr lang="ru-RU" dirty="0" smtClean="0"/>
              <a:t>Снижает быстродействие</a:t>
            </a:r>
          </a:p>
          <a:p>
            <a:r>
              <a:rPr lang="ru-RU" dirty="0" smtClean="0"/>
              <a:t>Существуют готовые</a:t>
            </a:r>
            <a:br>
              <a:rPr lang="ru-RU" dirty="0" smtClean="0"/>
            </a:br>
            <a:r>
              <a:rPr lang="ru-RU" dirty="0" smtClean="0"/>
              <a:t>составные транзисторы</a:t>
            </a:r>
            <a:br>
              <a:rPr lang="ru-RU" dirty="0" smtClean="0"/>
            </a:br>
            <a:r>
              <a:rPr lang="ru-RU" dirty="0" smtClean="0"/>
              <a:t>(транзисторы </a:t>
            </a:r>
            <a:r>
              <a:rPr lang="ru-RU" dirty="0" err="1" smtClean="0"/>
              <a:t>Дарлингтона</a:t>
            </a:r>
            <a:r>
              <a:rPr lang="ru-RU" dirty="0" smtClean="0"/>
              <a:t>)</a:t>
            </a:r>
            <a:endParaRPr lang="en-US" dirty="0"/>
          </a:p>
        </p:txBody>
      </p:sp>
      <p:pic>
        <p:nvPicPr>
          <p:cNvPr id="7" name="Picture 6"/>
          <p:cNvPicPr>
            <a:picLocks noChangeAspect="1"/>
          </p:cNvPicPr>
          <p:nvPr/>
        </p:nvPicPr>
        <p:blipFill>
          <a:blip r:embed="rId2"/>
          <a:stretch>
            <a:fillRect/>
          </a:stretch>
        </p:blipFill>
        <p:spPr>
          <a:xfrm>
            <a:off x="7706360" y="1964690"/>
            <a:ext cx="2540000" cy="2540000"/>
          </a:xfrm>
          <a:prstGeom prst="rect">
            <a:avLst/>
          </a:prstGeom>
        </p:spPr>
      </p:pic>
    </p:spTree>
    <p:extLst>
      <p:ext uri="{BB962C8B-B14F-4D97-AF65-F5344CB8AC3E}">
        <p14:creationId xmlns:p14="http://schemas.microsoft.com/office/powerpoint/2010/main" val="947866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MOSFET</a:t>
            </a:r>
            <a:endParaRPr lang="en-US" dirty="0"/>
          </a:p>
        </p:txBody>
      </p:sp>
      <p:sp>
        <p:nvSpPr>
          <p:cNvPr id="3" name="Content Placeholder 2"/>
          <p:cNvSpPr>
            <a:spLocks noGrp="1"/>
          </p:cNvSpPr>
          <p:nvPr>
            <p:ph idx="1"/>
          </p:nvPr>
        </p:nvSpPr>
        <p:spPr/>
        <p:txBody>
          <a:bodyPr/>
          <a:lstStyle/>
          <a:p>
            <a:r>
              <a:rPr lang="ru-RU" dirty="0" smtClean="0"/>
              <a:t>Управляемый напряжением вентиль</a:t>
            </a:r>
          </a:p>
          <a:p>
            <a:r>
              <a:rPr lang="ru-RU" dirty="0" smtClean="0"/>
              <a:t>Резистор переменного сопротивления + конденсатор на затворе</a:t>
            </a:r>
          </a:p>
          <a:p>
            <a:r>
              <a:rPr lang="ru-RU" dirty="0" smtClean="0"/>
              <a:t>Три </a:t>
            </a:r>
            <a:r>
              <a:rPr lang="ru-RU" dirty="0"/>
              <a:t>вывода: </a:t>
            </a:r>
            <a:r>
              <a:rPr lang="ru-RU" dirty="0" err="1"/>
              <a:t>G</a:t>
            </a:r>
            <a:r>
              <a:rPr lang="ru-RU" dirty="0"/>
              <a:t> - затвор, </a:t>
            </a:r>
            <a:r>
              <a:rPr lang="ru-RU" dirty="0" err="1"/>
              <a:t>D</a:t>
            </a:r>
            <a:r>
              <a:rPr lang="ru-RU" dirty="0"/>
              <a:t> - сток, </a:t>
            </a:r>
            <a:r>
              <a:rPr lang="ru-RU" dirty="0" err="1"/>
              <a:t>S</a:t>
            </a:r>
            <a:r>
              <a:rPr lang="ru-RU" dirty="0"/>
              <a:t> – исток</a:t>
            </a:r>
            <a:endParaRPr lang="en-US" dirty="0"/>
          </a:p>
        </p:txBody>
      </p:sp>
      <p:pic>
        <p:nvPicPr>
          <p:cNvPr id="4" name="Picture 3"/>
          <p:cNvPicPr>
            <a:picLocks noChangeAspect="1"/>
          </p:cNvPicPr>
          <p:nvPr/>
        </p:nvPicPr>
        <p:blipFill>
          <a:blip r:embed="rId2"/>
          <a:stretch>
            <a:fillRect/>
          </a:stretch>
        </p:blipFill>
        <p:spPr>
          <a:xfrm>
            <a:off x="1506220" y="4020344"/>
            <a:ext cx="9728200" cy="2273300"/>
          </a:xfrm>
          <a:prstGeom prst="rect">
            <a:avLst/>
          </a:prstGeom>
        </p:spPr>
      </p:pic>
    </p:spTree>
    <p:extLst>
      <p:ext uri="{BB962C8B-B14F-4D97-AF65-F5344CB8AC3E}">
        <p14:creationId xmlns:p14="http://schemas.microsoft.com/office/powerpoint/2010/main" val="1836918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Плюсы и минусы </a:t>
            </a:r>
            <a:r>
              <a:rPr lang="en-US" dirty="0" smtClean="0"/>
              <a:t>MOSFET</a:t>
            </a:r>
            <a:endParaRPr lang="en-US" dirty="0"/>
          </a:p>
        </p:txBody>
      </p:sp>
      <p:sp>
        <p:nvSpPr>
          <p:cNvPr id="3" name="Content Placeholder 2"/>
          <p:cNvSpPr>
            <a:spLocks noGrp="1"/>
          </p:cNvSpPr>
          <p:nvPr>
            <p:ph idx="1"/>
          </p:nvPr>
        </p:nvSpPr>
        <p:spPr/>
        <p:txBody>
          <a:bodyPr>
            <a:normAutofit fontScale="92500" lnSpcReduction="10000"/>
          </a:bodyPr>
          <a:lstStyle/>
          <a:p>
            <a:r>
              <a:rPr lang="ru-RU" b="1" dirty="0"/>
              <a:t>Плюсы у данных транзисторов следующие: </a:t>
            </a:r>
            <a:r>
              <a:rPr lang="ru-RU" dirty="0"/>
              <a:t/>
            </a:r>
            <a:br>
              <a:rPr lang="ru-RU" dirty="0"/>
            </a:br>
            <a:r>
              <a:rPr lang="ru-RU" dirty="0"/>
              <a:t>Минимальная мощность управления и большой коэффициент усиления по току</a:t>
            </a:r>
            <a:br>
              <a:rPr lang="ru-RU" dirty="0"/>
            </a:br>
            <a:r>
              <a:rPr lang="ru-RU" dirty="0" smtClean="0"/>
              <a:t>Большая </a:t>
            </a:r>
            <a:r>
              <a:rPr lang="ru-RU" dirty="0"/>
              <a:t>скорость </a:t>
            </a:r>
            <a:r>
              <a:rPr lang="ru-RU" dirty="0" smtClean="0"/>
              <a:t>переключения при правильном управлении.</a:t>
            </a:r>
            <a:r>
              <a:rPr lang="ru-RU" dirty="0"/>
              <a:t/>
            </a:r>
            <a:br>
              <a:rPr lang="ru-RU" dirty="0"/>
            </a:br>
            <a:r>
              <a:rPr lang="ru-RU" dirty="0"/>
              <a:t>Устойчивость к большим импульсам напряжения.</a:t>
            </a:r>
            <a:br>
              <a:rPr lang="ru-RU" dirty="0"/>
            </a:br>
            <a:r>
              <a:rPr lang="ru-RU" dirty="0"/>
              <a:t>Схемы, где применяются такие транзисторы, обычно </a:t>
            </a:r>
            <a:r>
              <a:rPr lang="ru-RU" dirty="0" smtClean="0"/>
              <a:t>проще</a:t>
            </a:r>
            <a:r>
              <a:rPr lang="ru-RU" dirty="0"/>
              <a:t>.</a:t>
            </a:r>
          </a:p>
          <a:p>
            <a:r>
              <a:rPr lang="ru-RU" b="1" dirty="0"/>
              <a:t>Минусы:</a:t>
            </a:r>
            <a:r>
              <a:rPr lang="ru-RU" dirty="0"/>
              <a:t/>
            </a:r>
            <a:br>
              <a:rPr lang="ru-RU" dirty="0"/>
            </a:br>
            <a:r>
              <a:rPr lang="ru-RU" dirty="0"/>
              <a:t>Стоят дороже, чем биполярные транзисторы.</a:t>
            </a:r>
            <a:br>
              <a:rPr lang="ru-RU" dirty="0"/>
            </a:br>
            <a:r>
              <a:rPr lang="ru-RU" dirty="0"/>
              <a:t>Боятся статического электричества.</a:t>
            </a:r>
          </a:p>
          <a:p>
            <a:endParaRPr lang="en-US" dirty="0"/>
          </a:p>
        </p:txBody>
      </p:sp>
    </p:spTree>
    <p:extLst>
      <p:ext uri="{BB962C8B-B14F-4D97-AF65-F5344CB8AC3E}">
        <p14:creationId xmlns:p14="http://schemas.microsoft.com/office/powerpoint/2010/main" val="1652510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Применение </a:t>
            </a:r>
            <a:r>
              <a:rPr lang="en-US" dirty="0" smtClean="0"/>
              <a:t>MOSFET</a:t>
            </a:r>
            <a:endParaRPr lang="en-US" dirty="0"/>
          </a:p>
        </p:txBody>
      </p:sp>
      <p:sp>
        <p:nvSpPr>
          <p:cNvPr id="3" name="Content Placeholder 2"/>
          <p:cNvSpPr>
            <a:spLocks noGrp="1"/>
          </p:cNvSpPr>
          <p:nvPr>
            <p:ph idx="1"/>
          </p:nvPr>
        </p:nvSpPr>
        <p:spPr/>
        <p:txBody>
          <a:bodyPr/>
          <a:lstStyle/>
          <a:p>
            <a:r>
              <a:rPr lang="ru-RU" dirty="0" smtClean="0"/>
              <a:t>В современных схемах с (-) на шасси чаще применяют </a:t>
            </a:r>
            <a:r>
              <a:rPr lang="en-US" dirty="0" smtClean="0"/>
              <a:t>N-</a:t>
            </a:r>
            <a:r>
              <a:rPr lang="ru-RU" dirty="0" smtClean="0"/>
              <a:t>канальные </a:t>
            </a:r>
            <a:r>
              <a:rPr lang="en-US" dirty="0" smtClean="0"/>
              <a:t>MOSFET</a:t>
            </a:r>
          </a:p>
          <a:p>
            <a:r>
              <a:rPr lang="ru-RU" dirty="0" smtClean="0"/>
              <a:t>Маломощные </a:t>
            </a:r>
            <a:r>
              <a:rPr lang="en-US" dirty="0" smtClean="0"/>
              <a:t>MOSFET </a:t>
            </a:r>
            <a:r>
              <a:rPr lang="ru-RU" dirty="0" smtClean="0"/>
              <a:t>открываются полностью напряжением </a:t>
            </a:r>
            <a:r>
              <a:rPr lang="en-US" dirty="0" smtClean="0"/>
              <a:t>~3V</a:t>
            </a:r>
          </a:p>
          <a:p>
            <a:r>
              <a:rPr lang="ru-RU" dirty="0" smtClean="0"/>
              <a:t>Мощные </a:t>
            </a:r>
            <a:r>
              <a:rPr lang="mr-IN" dirty="0" smtClean="0"/>
              <a:t>–</a:t>
            </a:r>
            <a:r>
              <a:rPr lang="ru-RU" dirty="0" smtClean="0"/>
              <a:t> порядка 10..12</a:t>
            </a:r>
            <a:r>
              <a:rPr lang="en-US" dirty="0" smtClean="0"/>
              <a:t>V</a:t>
            </a:r>
            <a:endParaRPr lang="ru-RU" dirty="0" smtClean="0"/>
          </a:p>
          <a:p>
            <a:r>
              <a:rPr lang="en-US" dirty="0" smtClean="0"/>
              <a:t>-&gt; </a:t>
            </a:r>
            <a:r>
              <a:rPr lang="ru-RU" dirty="0" smtClean="0"/>
              <a:t>необходима микросхема драйвера</a:t>
            </a:r>
            <a:endParaRPr lang="en-US" dirty="0"/>
          </a:p>
        </p:txBody>
      </p:sp>
    </p:spTree>
    <p:extLst>
      <p:ext uri="{BB962C8B-B14F-4D97-AF65-F5344CB8AC3E}">
        <p14:creationId xmlns:p14="http://schemas.microsoft.com/office/powerpoint/2010/main" val="494375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Параметры </a:t>
            </a:r>
            <a:r>
              <a:rPr lang="en-US" dirty="0" smtClean="0"/>
              <a:t>MOSFET</a:t>
            </a:r>
            <a:endParaRPr lang="en-US" dirty="0"/>
          </a:p>
        </p:txBody>
      </p:sp>
      <p:sp>
        <p:nvSpPr>
          <p:cNvPr id="3" name="Content Placeholder 2"/>
          <p:cNvSpPr>
            <a:spLocks noGrp="1"/>
          </p:cNvSpPr>
          <p:nvPr>
            <p:ph idx="1"/>
          </p:nvPr>
        </p:nvSpPr>
        <p:spPr>
          <a:xfrm>
            <a:off x="1141412" y="2249486"/>
            <a:ext cx="9905999" cy="4002723"/>
          </a:xfrm>
        </p:spPr>
        <p:txBody>
          <a:bodyPr>
            <a:normAutofit fontScale="85000" lnSpcReduction="20000"/>
          </a:bodyPr>
          <a:lstStyle/>
          <a:p>
            <a:r>
              <a:rPr lang="ru-RU" b="1" dirty="0"/>
              <a:t>V</a:t>
            </a:r>
            <a:r>
              <a:rPr lang="ru-RU" b="1" baseline="-25000" dirty="0"/>
              <a:t>DSS</a:t>
            </a:r>
            <a:r>
              <a:rPr lang="ru-RU" dirty="0"/>
              <a:t> (</a:t>
            </a:r>
            <a:r>
              <a:rPr lang="ru-RU" dirty="0" err="1"/>
              <a:t>Drain-to-Source</a:t>
            </a:r>
            <a:r>
              <a:rPr lang="ru-RU" dirty="0"/>
              <a:t> </a:t>
            </a:r>
            <a:r>
              <a:rPr lang="ru-RU" dirty="0" err="1"/>
              <a:t>Voltage</a:t>
            </a:r>
            <a:r>
              <a:rPr lang="ru-RU" dirty="0"/>
              <a:t>) – напряжение между стоком и истоком. </a:t>
            </a:r>
          </a:p>
          <a:p>
            <a:pPr lvl="1"/>
            <a:r>
              <a:rPr lang="ru-RU" dirty="0" smtClean="0"/>
              <a:t>Необходимо </a:t>
            </a:r>
            <a:r>
              <a:rPr lang="ru-RU" dirty="0"/>
              <a:t>помнить о 20% </a:t>
            </a:r>
            <a:r>
              <a:rPr lang="ru-RU" dirty="0" smtClean="0"/>
              <a:t>запасе!</a:t>
            </a:r>
            <a:endParaRPr lang="ru-RU" dirty="0"/>
          </a:p>
          <a:p>
            <a:r>
              <a:rPr lang="ru-RU" b="1" dirty="0"/>
              <a:t>I</a:t>
            </a:r>
            <a:r>
              <a:rPr lang="ru-RU" b="1" baseline="-25000" dirty="0"/>
              <a:t>D</a:t>
            </a:r>
            <a:r>
              <a:rPr lang="ru-RU" dirty="0"/>
              <a:t> (</a:t>
            </a:r>
            <a:r>
              <a:rPr lang="ru-RU" dirty="0" err="1"/>
              <a:t>Continuous</a:t>
            </a:r>
            <a:r>
              <a:rPr lang="ru-RU" dirty="0"/>
              <a:t> </a:t>
            </a:r>
            <a:r>
              <a:rPr lang="ru-RU" dirty="0" err="1"/>
              <a:t>Drain</a:t>
            </a:r>
            <a:r>
              <a:rPr lang="ru-RU" dirty="0"/>
              <a:t> </a:t>
            </a:r>
            <a:r>
              <a:rPr lang="ru-RU" dirty="0" err="1"/>
              <a:t>Current</a:t>
            </a:r>
            <a:r>
              <a:rPr lang="ru-RU" dirty="0"/>
              <a:t>) – ток стока или непрерывный ток стока. </a:t>
            </a:r>
            <a:endParaRPr lang="ru-RU" dirty="0" smtClean="0"/>
          </a:p>
          <a:p>
            <a:pPr lvl="1"/>
            <a:r>
              <a:rPr lang="ru-RU" dirty="0" smtClean="0"/>
              <a:t>Указывается </a:t>
            </a:r>
            <a:r>
              <a:rPr lang="ru-RU" dirty="0"/>
              <a:t>при постоянной величине напряжения затвор-исток </a:t>
            </a:r>
            <a:r>
              <a:rPr lang="ru-RU" dirty="0" smtClean="0"/>
              <a:t/>
            </a:r>
            <a:br>
              <a:rPr lang="ru-RU" dirty="0" smtClean="0"/>
            </a:br>
            <a:r>
              <a:rPr lang="ru-RU" dirty="0" smtClean="0"/>
              <a:t>(</a:t>
            </a:r>
            <a:r>
              <a:rPr lang="ru-RU" dirty="0"/>
              <a:t>например, V</a:t>
            </a:r>
            <a:r>
              <a:rPr lang="ru-RU" baseline="-25000" dirty="0"/>
              <a:t>GS</a:t>
            </a:r>
            <a:r>
              <a:rPr lang="ru-RU" dirty="0"/>
              <a:t>=10V). В </a:t>
            </a:r>
            <a:r>
              <a:rPr lang="ru-RU" dirty="0" err="1"/>
              <a:t>даташите</a:t>
            </a:r>
            <a:r>
              <a:rPr lang="ru-RU" dirty="0"/>
              <a:t>, как правило, указывается </a:t>
            </a:r>
            <a:r>
              <a:rPr lang="ru-RU" dirty="0" smtClean="0"/>
              <a:t/>
            </a:r>
            <a:br>
              <a:rPr lang="ru-RU" dirty="0" smtClean="0"/>
            </a:br>
            <a:r>
              <a:rPr lang="ru-RU" dirty="0" smtClean="0"/>
              <a:t>максимально </a:t>
            </a:r>
            <a:r>
              <a:rPr lang="ru-RU" dirty="0"/>
              <a:t>возможный ток.</a:t>
            </a:r>
          </a:p>
          <a:p>
            <a:r>
              <a:rPr lang="ru-RU" b="1" dirty="0"/>
              <a:t>R</a:t>
            </a:r>
            <a:r>
              <a:rPr lang="ru-RU" b="1" baseline="-25000" dirty="0"/>
              <a:t>DS(</a:t>
            </a:r>
            <a:r>
              <a:rPr lang="ru-RU" b="1" baseline="-25000" dirty="0" err="1"/>
              <a:t>on</a:t>
            </a:r>
            <a:r>
              <a:rPr lang="ru-RU" b="1" baseline="-25000" dirty="0"/>
              <a:t>)</a:t>
            </a:r>
            <a:r>
              <a:rPr lang="ru-RU" dirty="0"/>
              <a:t> (</a:t>
            </a:r>
            <a:r>
              <a:rPr lang="ru-RU" dirty="0" err="1"/>
              <a:t>Static</a:t>
            </a:r>
            <a:r>
              <a:rPr lang="ru-RU" dirty="0"/>
              <a:t> </a:t>
            </a:r>
            <a:r>
              <a:rPr lang="ru-RU" dirty="0" err="1"/>
              <a:t>Drain-to-Source</a:t>
            </a:r>
            <a:r>
              <a:rPr lang="ru-RU" dirty="0"/>
              <a:t> </a:t>
            </a:r>
            <a:r>
              <a:rPr lang="ru-RU" dirty="0" err="1"/>
              <a:t>On-Resistance</a:t>
            </a:r>
            <a:r>
              <a:rPr lang="ru-RU" dirty="0"/>
              <a:t>) – сопротивление </a:t>
            </a:r>
            <a:r>
              <a:rPr lang="ru-RU" dirty="0" smtClean="0"/>
              <a:t/>
            </a:r>
            <a:br>
              <a:rPr lang="ru-RU" dirty="0" smtClean="0"/>
            </a:br>
            <a:r>
              <a:rPr lang="ru-RU" dirty="0" smtClean="0"/>
              <a:t>сток-исток </a:t>
            </a:r>
            <a:r>
              <a:rPr lang="ru-RU" dirty="0"/>
              <a:t>открытого канала. </a:t>
            </a:r>
            <a:endParaRPr lang="ru-RU" dirty="0" smtClean="0"/>
          </a:p>
          <a:p>
            <a:pPr lvl="1"/>
            <a:r>
              <a:rPr lang="ru-RU" dirty="0" smtClean="0"/>
              <a:t>При </a:t>
            </a:r>
            <a:r>
              <a:rPr lang="ru-RU" dirty="0"/>
              <a:t>увеличении температуры кристалла транзистора </a:t>
            </a:r>
            <a:r>
              <a:rPr lang="ru-RU" dirty="0" smtClean="0"/>
              <a:t/>
            </a:r>
            <a:br>
              <a:rPr lang="ru-RU" dirty="0" smtClean="0"/>
            </a:br>
            <a:r>
              <a:rPr lang="ru-RU" dirty="0" smtClean="0"/>
              <a:t>сопротивление </a:t>
            </a:r>
            <a:r>
              <a:rPr lang="ru-RU" dirty="0"/>
              <a:t>открытого канала увеличивается. Это легко </a:t>
            </a:r>
            <a:r>
              <a:rPr lang="ru-RU" dirty="0" smtClean="0"/>
              <a:t/>
            </a:r>
            <a:br>
              <a:rPr lang="ru-RU" dirty="0" smtClean="0"/>
            </a:br>
            <a:r>
              <a:rPr lang="ru-RU" dirty="0" smtClean="0"/>
              <a:t>увидеть </a:t>
            </a:r>
            <a:r>
              <a:rPr lang="ru-RU" dirty="0"/>
              <a:t>на графике, взятом из </a:t>
            </a:r>
            <a:r>
              <a:rPr lang="ru-RU" dirty="0" err="1"/>
              <a:t>даташита</a:t>
            </a:r>
            <a:r>
              <a:rPr lang="ru-RU" dirty="0"/>
              <a:t> одного из </a:t>
            </a:r>
            <a:r>
              <a:rPr lang="ru-RU" dirty="0" smtClean="0"/>
              <a:t/>
            </a:r>
            <a:br>
              <a:rPr lang="ru-RU" dirty="0" smtClean="0"/>
            </a:br>
            <a:r>
              <a:rPr lang="ru-RU" dirty="0" smtClean="0"/>
              <a:t>мощных </a:t>
            </a:r>
            <a:r>
              <a:rPr lang="ru-RU" dirty="0"/>
              <a:t>HEXFET транзисторов.</a:t>
            </a:r>
          </a:p>
          <a:p>
            <a:endParaRPr lang="en-US" dirty="0"/>
          </a:p>
        </p:txBody>
      </p:sp>
      <p:pic>
        <p:nvPicPr>
          <p:cNvPr id="4" name="Picture 3"/>
          <p:cNvPicPr>
            <a:picLocks noChangeAspect="1"/>
          </p:cNvPicPr>
          <p:nvPr/>
        </p:nvPicPr>
        <p:blipFill>
          <a:blip r:embed="rId2"/>
          <a:stretch>
            <a:fillRect/>
          </a:stretch>
        </p:blipFill>
        <p:spPr>
          <a:xfrm>
            <a:off x="8359140" y="3547933"/>
            <a:ext cx="3710940" cy="3310067"/>
          </a:xfrm>
          <a:prstGeom prst="rect">
            <a:avLst/>
          </a:prstGeom>
        </p:spPr>
      </p:pic>
    </p:spTree>
    <p:extLst>
      <p:ext uri="{BB962C8B-B14F-4D97-AF65-F5344CB8AC3E}">
        <p14:creationId xmlns:p14="http://schemas.microsoft.com/office/powerpoint/2010/main" val="128786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Параметры </a:t>
            </a:r>
            <a:r>
              <a:rPr lang="en-US" dirty="0" smtClean="0"/>
              <a:t>MOSFET</a:t>
            </a:r>
            <a:endParaRPr lang="en-US" dirty="0"/>
          </a:p>
        </p:txBody>
      </p:sp>
      <p:sp>
        <p:nvSpPr>
          <p:cNvPr id="3" name="Content Placeholder 2"/>
          <p:cNvSpPr>
            <a:spLocks noGrp="1"/>
          </p:cNvSpPr>
          <p:nvPr>
            <p:ph idx="1"/>
          </p:nvPr>
        </p:nvSpPr>
        <p:spPr/>
        <p:txBody>
          <a:bodyPr>
            <a:normAutofit fontScale="85000" lnSpcReduction="20000"/>
          </a:bodyPr>
          <a:lstStyle/>
          <a:p>
            <a:r>
              <a:rPr lang="ru-RU" b="1" dirty="0"/>
              <a:t>P</a:t>
            </a:r>
            <a:r>
              <a:rPr lang="ru-RU" b="1" baseline="-25000" dirty="0"/>
              <a:t>D</a:t>
            </a:r>
            <a:r>
              <a:rPr lang="ru-RU" dirty="0"/>
              <a:t> (</a:t>
            </a:r>
            <a:r>
              <a:rPr lang="ru-RU" dirty="0" err="1"/>
              <a:t>Power</a:t>
            </a:r>
            <a:r>
              <a:rPr lang="ru-RU" dirty="0"/>
              <a:t> </a:t>
            </a:r>
            <a:r>
              <a:rPr lang="ru-RU" dirty="0" err="1"/>
              <a:t>Dissipation</a:t>
            </a:r>
            <a:r>
              <a:rPr lang="ru-RU" dirty="0"/>
              <a:t>) – мощность транзистора в ваттах. По-иному этот параметр ещё называют мощностью рассеяния. В </a:t>
            </a:r>
            <a:r>
              <a:rPr lang="ru-RU" dirty="0" err="1"/>
              <a:t>даташите</a:t>
            </a:r>
            <a:r>
              <a:rPr lang="ru-RU" dirty="0"/>
              <a:t> на конкретный транзистор величина данного параметра указывается для определённой температуры кристалла.</a:t>
            </a:r>
          </a:p>
          <a:p>
            <a:r>
              <a:rPr lang="ru-RU" b="1" dirty="0"/>
              <a:t>V</a:t>
            </a:r>
            <a:r>
              <a:rPr lang="ru-RU" b="1" baseline="-25000" dirty="0"/>
              <a:t>GS</a:t>
            </a:r>
            <a:r>
              <a:rPr lang="ru-RU" dirty="0"/>
              <a:t> (</a:t>
            </a:r>
            <a:r>
              <a:rPr lang="ru-RU" dirty="0" err="1"/>
              <a:t>Gate-to-Source</a:t>
            </a:r>
            <a:r>
              <a:rPr lang="ru-RU" dirty="0"/>
              <a:t> </a:t>
            </a:r>
            <a:r>
              <a:rPr lang="ru-RU" dirty="0" err="1"/>
              <a:t>Voltage</a:t>
            </a:r>
            <a:r>
              <a:rPr lang="ru-RU" dirty="0"/>
              <a:t>) – напряжение насыщения затвор-исток. Это напряжение, при превышении которого увеличения тока через канал не происходит. По сути, это максимальное напряжение между затвором и истоком.</a:t>
            </a:r>
          </a:p>
          <a:p>
            <a:r>
              <a:rPr lang="ru-RU" b="1" dirty="0"/>
              <a:t>V</a:t>
            </a:r>
            <a:r>
              <a:rPr lang="ru-RU" b="1" baseline="-25000" dirty="0"/>
              <a:t>GS(</a:t>
            </a:r>
            <a:r>
              <a:rPr lang="ru-RU" b="1" baseline="-25000" dirty="0" err="1"/>
              <a:t>th</a:t>
            </a:r>
            <a:r>
              <a:rPr lang="ru-RU" b="1" baseline="-25000" dirty="0"/>
              <a:t>)</a:t>
            </a:r>
            <a:r>
              <a:rPr lang="ru-RU" dirty="0"/>
              <a:t> (</a:t>
            </a:r>
            <a:r>
              <a:rPr lang="ru-RU" dirty="0" err="1"/>
              <a:t>Gate</a:t>
            </a:r>
            <a:r>
              <a:rPr lang="ru-RU" dirty="0"/>
              <a:t> </a:t>
            </a:r>
            <a:r>
              <a:rPr lang="ru-RU" dirty="0" err="1"/>
              <a:t>Threshold</a:t>
            </a:r>
            <a:r>
              <a:rPr lang="ru-RU" dirty="0"/>
              <a:t> </a:t>
            </a:r>
            <a:r>
              <a:rPr lang="ru-RU" dirty="0" err="1"/>
              <a:t>Voltage</a:t>
            </a:r>
            <a:r>
              <a:rPr lang="ru-RU" dirty="0"/>
              <a:t>) – пороговое напряжение включения транзистора. Это напряжение, при котором происходит открытие проводящего канала транзистора и он начинает пропускать ток между выводами истока и стока. Если между выводами затвора и истока приложить напряжение меньше V</a:t>
            </a:r>
            <a:r>
              <a:rPr lang="ru-RU" baseline="-25000" dirty="0"/>
              <a:t>GS(</a:t>
            </a:r>
            <a:r>
              <a:rPr lang="ru-RU" baseline="-25000" dirty="0" err="1"/>
              <a:t>th</a:t>
            </a:r>
            <a:r>
              <a:rPr lang="ru-RU" baseline="-25000" dirty="0"/>
              <a:t>)</a:t>
            </a:r>
            <a:r>
              <a:rPr lang="ru-RU" dirty="0"/>
              <a:t>, то транзистор будет закрыт.</a:t>
            </a:r>
          </a:p>
          <a:p>
            <a:endParaRPr lang="en-US" dirty="0"/>
          </a:p>
        </p:txBody>
      </p:sp>
    </p:spTree>
    <p:extLst>
      <p:ext uri="{BB962C8B-B14F-4D97-AF65-F5344CB8AC3E}">
        <p14:creationId xmlns:p14="http://schemas.microsoft.com/office/powerpoint/2010/main" val="1680714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Применение </a:t>
            </a:r>
            <a:r>
              <a:rPr lang="en-US" dirty="0" smtClean="0"/>
              <a:t>MOSFET</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a:stretch>
            <a:fillRect/>
          </a:stretch>
        </p:blipFill>
        <p:spPr>
          <a:xfrm>
            <a:off x="2102167" y="1896110"/>
            <a:ext cx="6344603" cy="3895091"/>
          </a:xfrm>
          <a:prstGeom prst="rect">
            <a:avLst/>
          </a:prstGeom>
        </p:spPr>
      </p:pic>
    </p:spTree>
    <p:extLst>
      <p:ext uri="{BB962C8B-B14F-4D97-AF65-F5344CB8AC3E}">
        <p14:creationId xmlns:p14="http://schemas.microsoft.com/office/powerpoint/2010/main" val="702937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Закон Ома</a:t>
            </a:r>
            <a:endParaRPr lang="en-US" dirty="0"/>
          </a:p>
        </p:txBody>
      </p:sp>
      <p:sp>
        <p:nvSpPr>
          <p:cNvPr id="3" name="Content Placeholder 2"/>
          <p:cNvSpPr>
            <a:spLocks noGrp="1"/>
          </p:cNvSpPr>
          <p:nvPr>
            <p:ph idx="1"/>
          </p:nvPr>
        </p:nvSpPr>
        <p:spPr/>
        <p:txBody>
          <a:bodyPr>
            <a:normAutofit/>
          </a:bodyPr>
          <a:lstStyle/>
          <a:p>
            <a:r>
              <a:rPr lang="en-US" dirty="0" smtClean="0"/>
              <a:t>I=U/R</a:t>
            </a:r>
            <a:endParaRPr lang="ru-RU" dirty="0" smtClean="0"/>
          </a:p>
          <a:p>
            <a:pPr lvl="1"/>
            <a:r>
              <a:rPr lang="ru-RU" dirty="0" smtClean="0"/>
              <a:t>Эквивалентно </a:t>
            </a:r>
            <a:r>
              <a:rPr lang="en-US" dirty="0" smtClean="0"/>
              <a:t>U = IR ~ R = U / I</a:t>
            </a:r>
          </a:p>
          <a:p>
            <a:pPr lvl="1"/>
            <a:r>
              <a:rPr lang="ru-RU" dirty="0"/>
              <a:t>Сила тока в цепи пропорциональна напряжению и обратно пропорциональная полному сопротивлению цепи</a:t>
            </a:r>
            <a:r>
              <a:rPr lang="ru-RU" dirty="0" smtClean="0"/>
              <a:t>.</a:t>
            </a:r>
            <a:r>
              <a:rPr lang="ru-RU" dirty="0"/>
              <a:t/>
            </a:r>
            <a:br>
              <a:rPr lang="ru-RU" dirty="0"/>
            </a:br>
            <a:r>
              <a:rPr lang="ru-RU" b="1" dirty="0" err="1"/>
              <a:t>U</a:t>
            </a:r>
            <a:r>
              <a:rPr lang="ru-RU" dirty="0"/>
              <a:t> – величина напряжения в вольтах.</a:t>
            </a:r>
            <a:br>
              <a:rPr lang="ru-RU" dirty="0"/>
            </a:br>
            <a:r>
              <a:rPr lang="ru-RU" b="1" dirty="0" err="1"/>
              <a:t>R</a:t>
            </a:r>
            <a:r>
              <a:rPr lang="ru-RU" dirty="0"/>
              <a:t> – сумма всех сопротивлений в омах.</a:t>
            </a:r>
            <a:br>
              <a:rPr lang="ru-RU" dirty="0"/>
            </a:br>
            <a:r>
              <a:rPr lang="ru-RU" b="1" dirty="0" err="1"/>
              <a:t>I</a:t>
            </a:r>
            <a:r>
              <a:rPr lang="ru-RU" dirty="0"/>
              <a:t> – протекающий по цепи ток</a:t>
            </a:r>
            <a:r>
              <a:rPr lang="ru-RU" dirty="0" smtClean="0"/>
              <a:t>.</a:t>
            </a:r>
            <a:endParaRPr lang="en-US" dirty="0"/>
          </a:p>
        </p:txBody>
      </p:sp>
    </p:spTree>
    <p:extLst>
      <p:ext uri="{BB962C8B-B14F-4D97-AF65-F5344CB8AC3E}">
        <p14:creationId xmlns:p14="http://schemas.microsoft.com/office/powerpoint/2010/main" val="9017265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Прикладные схемы: транзистор в линейном режиме</a:t>
            </a:r>
            <a:endParaRPr lang="en-US" dirty="0"/>
          </a:p>
        </p:txBody>
      </p:sp>
      <p:pic>
        <p:nvPicPr>
          <p:cNvPr id="4" name="Content Placeholder 3"/>
          <p:cNvPicPr>
            <a:picLocks noGrp="1" noChangeAspect="1"/>
          </p:cNvPicPr>
          <p:nvPr>
            <p:ph idx="1"/>
          </p:nvPr>
        </p:nvPicPr>
        <p:blipFill>
          <a:blip r:embed="rId2"/>
          <a:stretch>
            <a:fillRect/>
          </a:stretch>
        </p:blipFill>
        <p:spPr>
          <a:xfrm>
            <a:off x="5529943" y="1988231"/>
            <a:ext cx="5632335" cy="3018434"/>
          </a:xfrm>
          <a:prstGeom prst="rect">
            <a:avLst/>
          </a:prstGeom>
        </p:spPr>
      </p:pic>
    </p:spTree>
    <p:extLst>
      <p:ext uri="{BB962C8B-B14F-4D97-AF65-F5344CB8AC3E}">
        <p14:creationId xmlns:p14="http://schemas.microsoft.com/office/powerpoint/2010/main" val="18490137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Прикладные схемы: транзистор в ключевом режиме</a:t>
            </a:r>
            <a:endParaRPr lang="en-US" dirty="0"/>
          </a:p>
        </p:txBody>
      </p:sp>
      <p:sp>
        <p:nvSpPr>
          <p:cNvPr id="3" name="Content Placeholder 2"/>
          <p:cNvSpPr>
            <a:spLocks noGrp="1"/>
          </p:cNvSpPr>
          <p:nvPr>
            <p:ph idx="1"/>
          </p:nvPr>
        </p:nvSpPr>
        <p:spPr/>
        <p:txBody>
          <a:bodyPr/>
          <a:lstStyle/>
          <a:p>
            <a:r>
              <a:rPr lang="ru-RU" dirty="0" smtClean="0"/>
              <a:t>Вспомните, что максимальная мощность рассеивается на последовательном резисторе, когда его сопротивление равно </a:t>
            </a:r>
            <a:r>
              <a:rPr lang="en-US" dirty="0" smtClean="0"/>
              <a:t>R</a:t>
            </a:r>
            <a:r>
              <a:rPr lang="ru-RU" baseline="-25000" dirty="0" err="1" smtClean="0"/>
              <a:t>нагр</a:t>
            </a:r>
            <a:endParaRPr lang="ru-RU" baseline="-25000" dirty="0" smtClean="0"/>
          </a:p>
          <a:p>
            <a:pPr lvl="1"/>
            <a:r>
              <a:rPr lang="ru-RU" dirty="0" smtClean="0"/>
              <a:t>Если оно очень велико или мало, мощность весьма невелика.</a:t>
            </a:r>
          </a:p>
          <a:p>
            <a:r>
              <a:rPr lang="ru-RU" dirty="0" smtClean="0"/>
              <a:t>Выгодно использовать коммутирующий элемент в полностью закрытом либо в полностью закрытом состоянии</a:t>
            </a:r>
            <a:endParaRPr lang="en-US" dirty="0"/>
          </a:p>
        </p:txBody>
      </p:sp>
    </p:spTree>
    <p:extLst>
      <p:ext uri="{BB962C8B-B14F-4D97-AF65-F5344CB8AC3E}">
        <p14:creationId xmlns:p14="http://schemas.microsoft.com/office/powerpoint/2010/main" val="1104370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Прикладные схемы: транзистор в ключевом режиме</a:t>
            </a:r>
            <a:endParaRPr lang="en-US" dirty="0"/>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2769550" y="2249487"/>
            <a:ext cx="6695451" cy="3728403"/>
          </a:xfrm>
          <a:prstGeom prst="rect">
            <a:avLst/>
          </a:prstGeom>
        </p:spPr>
      </p:pic>
    </p:spTree>
    <p:extLst>
      <p:ext uri="{BB962C8B-B14F-4D97-AF65-F5344CB8AC3E}">
        <p14:creationId xmlns:p14="http://schemas.microsoft.com/office/powerpoint/2010/main" val="89250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Прикладные схемы: модуль задержки</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352800" y="1778001"/>
            <a:ext cx="5143500" cy="4013200"/>
          </a:xfrm>
          <a:prstGeom prst="rect">
            <a:avLst/>
          </a:prstGeom>
        </p:spPr>
      </p:pic>
    </p:spTree>
    <p:extLst>
      <p:ext uri="{BB962C8B-B14F-4D97-AF65-F5344CB8AC3E}">
        <p14:creationId xmlns:p14="http://schemas.microsoft.com/office/powerpoint/2010/main" val="2073866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7285"/>
                    </a14:imgEffect>
                    <a14:imgEffect>
                      <a14:saturation sat="17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smtClean="0"/>
              <a:t>ПРактика</a:t>
            </a:r>
            <a:endParaRPr lang="en-US" dirty="0"/>
          </a:p>
        </p:txBody>
      </p:sp>
      <p:sp>
        <p:nvSpPr>
          <p:cNvPr id="3" name="Content Placeholder 2"/>
          <p:cNvSpPr>
            <a:spLocks noGrp="1"/>
          </p:cNvSpPr>
          <p:nvPr>
            <p:ph idx="1"/>
          </p:nvPr>
        </p:nvSpPr>
        <p:spPr/>
        <p:txBody>
          <a:bodyPr>
            <a:normAutofit/>
          </a:bodyPr>
          <a:lstStyle/>
          <a:p>
            <a:r>
              <a:rPr lang="ru-RU" dirty="0" smtClean="0"/>
              <a:t>Собрать схему с линией задержки</a:t>
            </a:r>
          </a:p>
          <a:p>
            <a:r>
              <a:rPr lang="ru-RU" dirty="0" smtClean="0"/>
              <a:t>Собрать </a:t>
            </a:r>
            <a:r>
              <a:rPr lang="ru-RU" dirty="0"/>
              <a:t>схему с ключом, на котором будет рассеиваться 5 Вт. Поставить на него радиатор. Оценить потребную площадь для охлаждения (пассивное и с вентилятором</a:t>
            </a:r>
            <a:r>
              <a:rPr lang="ru-RU" dirty="0" smtClean="0"/>
              <a:t>)</a:t>
            </a:r>
            <a:r>
              <a:rPr lang="ru-RU" dirty="0"/>
              <a:t/>
            </a:r>
            <a:br>
              <a:rPr lang="ru-RU" dirty="0"/>
            </a:br>
            <a:endParaRPr lang="ru-RU" dirty="0"/>
          </a:p>
        </p:txBody>
      </p:sp>
    </p:spTree>
    <p:extLst>
      <p:ext uri="{BB962C8B-B14F-4D97-AF65-F5344CB8AC3E}">
        <p14:creationId xmlns:p14="http://schemas.microsoft.com/office/powerpoint/2010/main" val="14469496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05890" y="1771650"/>
            <a:ext cx="2205990" cy="1783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dirty="0" smtClean="0"/>
              <a:t>Полезная информация</a:t>
            </a:r>
            <a:endParaRPr lang="en-US" dirty="0"/>
          </a:p>
        </p:txBody>
      </p:sp>
      <p:sp>
        <p:nvSpPr>
          <p:cNvPr id="3" name="Content Placeholder 2"/>
          <p:cNvSpPr>
            <a:spLocks noGrp="1"/>
          </p:cNvSpPr>
          <p:nvPr>
            <p:ph idx="1"/>
          </p:nvPr>
        </p:nvSpPr>
        <p:spPr>
          <a:xfrm>
            <a:off x="992822" y="2443797"/>
            <a:ext cx="9905999" cy="3541714"/>
          </a:xfrm>
        </p:spPr>
        <p:txBody>
          <a:bodyPr/>
          <a:lstStyle/>
          <a:p>
            <a:endParaRPr lang="ru-RU" dirty="0" smtClean="0"/>
          </a:p>
          <a:p>
            <a:endParaRPr lang="ru-RU" dirty="0"/>
          </a:p>
          <a:p>
            <a:r>
              <a:rPr lang="ru-RU" dirty="0" err="1" smtClean="0"/>
              <a:t>Распиновка</a:t>
            </a:r>
            <a:r>
              <a:rPr lang="ru-RU" dirty="0" smtClean="0"/>
              <a:t> КТ805			</a:t>
            </a:r>
            <a:r>
              <a:rPr lang="ru-RU" dirty="0" err="1" smtClean="0"/>
              <a:t>Распиновка</a:t>
            </a:r>
            <a:r>
              <a:rPr lang="ru-RU" dirty="0" smtClean="0"/>
              <a:t> </a:t>
            </a:r>
            <a:r>
              <a:rPr lang="en-US" dirty="0" smtClean="0"/>
              <a:t>BC337</a:t>
            </a:r>
            <a:endParaRPr lang="en-US" dirty="0"/>
          </a:p>
        </p:txBody>
      </p:sp>
      <p:pic>
        <p:nvPicPr>
          <p:cNvPr id="5" name="Picture 4"/>
          <p:cNvPicPr>
            <a:picLocks noChangeAspect="1"/>
          </p:cNvPicPr>
          <p:nvPr/>
        </p:nvPicPr>
        <p:blipFill>
          <a:blip r:embed="rId2"/>
          <a:stretch>
            <a:fillRect/>
          </a:stretch>
        </p:blipFill>
        <p:spPr>
          <a:xfrm>
            <a:off x="1490980" y="1849436"/>
            <a:ext cx="2061872" cy="1639253"/>
          </a:xfrm>
          <a:prstGeom prst="rect">
            <a:avLst/>
          </a:prstGeom>
          <a:ln>
            <a:noFill/>
          </a:ln>
        </p:spPr>
      </p:pic>
      <p:pic>
        <p:nvPicPr>
          <p:cNvPr id="7" name="Picture 6"/>
          <p:cNvPicPr>
            <a:picLocks noChangeAspect="1"/>
          </p:cNvPicPr>
          <p:nvPr/>
        </p:nvPicPr>
        <p:blipFill>
          <a:blip r:embed="rId3"/>
          <a:stretch>
            <a:fillRect/>
          </a:stretch>
        </p:blipFill>
        <p:spPr>
          <a:xfrm>
            <a:off x="5523230" y="1723389"/>
            <a:ext cx="2540000" cy="1765300"/>
          </a:xfrm>
          <a:prstGeom prst="rect">
            <a:avLst/>
          </a:prstGeom>
        </p:spPr>
      </p:pic>
    </p:spTree>
    <p:extLst>
      <p:ext uri="{BB962C8B-B14F-4D97-AF65-F5344CB8AC3E}">
        <p14:creationId xmlns:p14="http://schemas.microsoft.com/office/powerpoint/2010/main" val="785616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78840" y="1828800"/>
            <a:ext cx="2447290" cy="2922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ru-RU" dirty="0" smtClean="0"/>
              <a:t>Делитель напряжения</a:t>
            </a:r>
            <a:endParaRPr lang="en-US" dirty="0"/>
          </a:p>
        </p:txBody>
      </p:sp>
      <p:sp>
        <p:nvSpPr>
          <p:cNvPr id="3" name="Content Placeholder 2"/>
          <p:cNvSpPr>
            <a:spLocks noGrp="1"/>
          </p:cNvSpPr>
          <p:nvPr>
            <p:ph idx="1"/>
          </p:nvPr>
        </p:nvSpPr>
        <p:spPr/>
        <p:txBody>
          <a:bodyPr/>
          <a:lstStyle/>
          <a:p>
            <a:endParaRPr lang="ru-RU" dirty="0" smtClean="0"/>
          </a:p>
          <a:p>
            <a:endParaRPr lang="ru-RU" dirty="0"/>
          </a:p>
          <a:p>
            <a:endParaRPr lang="ru-RU" dirty="0" smtClean="0"/>
          </a:p>
          <a:p>
            <a:endParaRPr lang="ru-RU" dirty="0"/>
          </a:p>
          <a:p>
            <a:pPr lvl="6"/>
            <a:r>
              <a:rPr lang="ru-RU" dirty="0" smtClean="0"/>
              <a:t>Добавив в схему линейного регулятора (Рис. 3 в </a:t>
            </a:r>
            <a:r>
              <a:rPr lang="ru-RU" dirty="0" err="1" smtClean="0"/>
              <a:t>раздатке</a:t>
            </a:r>
            <a:r>
              <a:rPr lang="ru-RU" dirty="0" smtClean="0"/>
              <a:t>)</a:t>
            </a:r>
            <a:br>
              <a:rPr lang="ru-RU" dirty="0" smtClean="0"/>
            </a:br>
            <a:r>
              <a:rPr lang="ru-RU" dirty="0" smtClean="0"/>
              <a:t>резисторы (</a:t>
            </a:r>
            <a:r>
              <a:rPr lang="en-US" dirty="0" smtClean="0"/>
              <a:t>R9=47k, R8=470 R </a:t>
            </a:r>
            <a:r>
              <a:rPr lang="ru-RU" dirty="0" smtClean="0"/>
              <a:t>при сопротивлении </a:t>
            </a:r>
            <a:r>
              <a:rPr lang="en-US" dirty="0" smtClean="0"/>
              <a:t>R7=10K),</a:t>
            </a:r>
            <a:br>
              <a:rPr lang="en-US" dirty="0" smtClean="0"/>
            </a:br>
            <a:r>
              <a:rPr lang="ru-RU" dirty="0" smtClean="0"/>
              <a:t>мы добьёмся более плавной регулировки тока через нагрузку,</a:t>
            </a:r>
            <a:br>
              <a:rPr lang="ru-RU" dirty="0" smtClean="0"/>
            </a:br>
            <a:r>
              <a:rPr lang="ru-RU" dirty="0" smtClean="0"/>
              <a:t>сузив диапазон регулировки напряжения потенциометром.</a:t>
            </a:r>
          </a:p>
        </p:txBody>
      </p:sp>
      <p:pic>
        <p:nvPicPr>
          <p:cNvPr id="5" name="Picture 4"/>
          <p:cNvPicPr>
            <a:picLocks noChangeAspect="1"/>
          </p:cNvPicPr>
          <p:nvPr/>
        </p:nvPicPr>
        <p:blipFill>
          <a:blip r:embed="rId2"/>
          <a:stretch>
            <a:fillRect/>
          </a:stretch>
        </p:blipFill>
        <p:spPr>
          <a:xfrm>
            <a:off x="1072515" y="4876801"/>
            <a:ext cx="2197100" cy="914400"/>
          </a:xfrm>
          <a:prstGeom prst="rect">
            <a:avLst/>
          </a:prstGeom>
        </p:spPr>
      </p:pic>
      <p:pic>
        <p:nvPicPr>
          <p:cNvPr id="6" name="Picture 5"/>
          <p:cNvPicPr>
            <a:picLocks noChangeAspect="1"/>
          </p:cNvPicPr>
          <p:nvPr/>
        </p:nvPicPr>
        <p:blipFill>
          <a:blip r:embed="rId3"/>
          <a:stretch>
            <a:fillRect/>
          </a:stretch>
        </p:blipFill>
        <p:spPr>
          <a:xfrm>
            <a:off x="878840" y="1954054"/>
            <a:ext cx="2584450" cy="2672556"/>
          </a:xfrm>
          <a:prstGeom prst="rect">
            <a:avLst/>
          </a:prstGeom>
        </p:spPr>
      </p:pic>
      <p:pic>
        <p:nvPicPr>
          <p:cNvPr id="8" name="Picture 7"/>
          <p:cNvPicPr>
            <a:picLocks noChangeAspect="1"/>
          </p:cNvPicPr>
          <p:nvPr/>
        </p:nvPicPr>
        <p:blipFill>
          <a:blip r:embed="rId4"/>
          <a:stretch>
            <a:fillRect/>
          </a:stretch>
        </p:blipFill>
        <p:spPr>
          <a:xfrm>
            <a:off x="4065270" y="1828800"/>
            <a:ext cx="4724400" cy="2349500"/>
          </a:xfrm>
          <a:prstGeom prst="rect">
            <a:avLst/>
          </a:prstGeom>
        </p:spPr>
      </p:pic>
    </p:spTree>
    <p:extLst>
      <p:ext uri="{BB962C8B-B14F-4D97-AF65-F5344CB8AC3E}">
        <p14:creationId xmlns:p14="http://schemas.microsoft.com/office/powerpoint/2010/main" val="627396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Полезные ссылки</a:t>
            </a:r>
            <a:endParaRPr lang="en-US" dirty="0"/>
          </a:p>
        </p:txBody>
      </p:sp>
      <p:sp>
        <p:nvSpPr>
          <p:cNvPr id="3" name="Content Placeholder 2"/>
          <p:cNvSpPr>
            <a:spLocks noGrp="1"/>
          </p:cNvSpPr>
          <p:nvPr>
            <p:ph idx="1"/>
          </p:nvPr>
        </p:nvSpPr>
        <p:spPr/>
        <p:txBody>
          <a:bodyPr>
            <a:normAutofit/>
          </a:bodyPr>
          <a:lstStyle/>
          <a:p>
            <a:r>
              <a:rPr lang="ru-RU" dirty="0" smtClean="0"/>
              <a:t>Диоды: </a:t>
            </a:r>
            <a:r>
              <a:rPr lang="en-US" dirty="0" smtClean="0">
                <a:hlinkClick r:id="rId3"/>
              </a:rPr>
              <a:t>http</a:t>
            </a:r>
            <a:r>
              <a:rPr lang="en-US" dirty="0">
                <a:hlinkClick r:id="rId3"/>
              </a:rPr>
              <a:t>://</a:t>
            </a:r>
            <a:r>
              <a:rPr lang="en-US" dirty="0" smtClean="0">
                <a:hlinkClick r:id="rId3"/>
              </a:rPr>
              <a:t>pomiluy.com/view_article.php?id=5</a:t>
            </a:r>
            <a:endParaRPr lang="ru-RU" dirty="0" smtClean="0"/>
          </a:p>
          <a:p>
            <a:r>
              <a:rPr lang="ru-RU" dirty="0" smtClean="0"/>
              <a:t>Устройство транзисторов: </a:t>
            </a:r>
            <a:r>
              <a:rPr lang="en-US" dirty="0">
                <a:hlinkClick r:id="rId4"/>
              </a:rPr>
              <a:t>http://</a:t>
            </a:r>
            <a:r>
              <a:rPr lang="en-US" dirty="0" smtClean="0">
                <a:hlinkClick r:id="rId4"/>
              </a:rPr>
              <a:t>hightolow.ru/transistor2.php</a:t>
            </a:r>
            <a:endParaRPr lang="ru-RU" dirty="0" smtClean="0"/>
          </a:p>
          <a:p>
            <a:r>
              <a:rPr lang="ru-RU" dirty="0" smtClean="0"/>
              <a:t>Устройство транзисторов, детальнее: </a:t>
            </a:r>
            <a:r>
              <a:rPr lang="en-US" dirty="0">
                <a:hlinkClick r:id="rId5"/>
              </a:rPr>
              <a:t>https://geektimes.ru/post/253730</a:t>
            </a:r>
            <a:r>
              <a:rPr lang="en-US" dirty="0" smtClean="0">
                <a:hlinkClick r:id="rId5"/>
              </a:rPr>
              <a:t>/</a:t>
            </a:r>
            <a:endParaRPr lang="ru-RU" dirty="0" smtClean="0"/>
          </a:p>
          <a:p>
            <a:r>
              <a:rPr lang="ru-RU" dirty="0" smtClean="0"/>
              <a:t>Работа конденсаторов в </a:t>
            </a:r>
            <a:r>
              <a:rPr lang="en-US" dirty="0" smtClean="0"/>
              <a:t>RC-</a:t>
            </a:r>
            <a:r>
              <a:rPr lang="ru-RU" dirty="0" smtClean="0"/>
              <a:t>цепочках и цепях переменного тока: </a:t>
            </a:r>
            <a:r>
              <a:rPr lang="en-US" dirty="0">
                <a:hlinkClick r:id="rId6"/>
              </a:rPr>
              <a:t>http://</a:t>
            </a:r>
            <a:r>
              <a:rPr lang="en-US" dirty="0" smtClean="0">
                <a:hlinkClick r:id="rId6"/>
              </a:rPr>
              <a:t>easyelectronics.ru/kondensator-i-rc-cepochka.html</a:t>
            </a:r>
            <a:endParaRPr lang="ru-RU" dirty="0" smtClean="0"/>
          </a:p>
          <a:p>
            <a:r>
              <a:rPr lang="ru-RU" dirty="0" smtClean="0"/>
              <a:t>Операционные усилители: </a:t>
            </a:r>
            <a:r>
              <a:rPr lang="en-US" dirty="0">
                <a:hlinkClick r:id="rId7"/>
              </a:rPr>
              <a:t>http://</a:t>
            </a:r>
            <a:r>
              <a:rPr lang="en-US" dirty="0" smtClean="0">
                <a:hlinkClick r:id="rId7"/>
              </a:rPr>
              <a:t>cxem.net/beginner/beginner96.php</a:t>
            </a:r>
            <a:endParaRPr lang="ru-RU" dirty="0" smtClean="0"/>
          </a:p>
          <a:p>
            <a:endParaRPr lang="en-US" dirty="0"/>
          </a:p>
        </p:txBody>
      </p:sp>
    </p:spTree>
    <p:extLst>
      <p:ext uri="{BB962C8B-B14F-4D97-AF65-F5344CB8AC3E}">
        <p14:creationId xmlns:p14="http://schemas.microsoft.com/office/powerpoint/2010/main" val="20743275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1">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50928"/>
          </a:xfrm>
        </p:spPr>
        <p:txBody>
          <a:bodyPr/>
          <a:lstStyle/>
          <a:p>
            <a:r>
              <a:rPr lang="ru-RU" dirty="0" smtClean="0">
                <a:effectLst>
                  <a:glow rad="63500">
                    <a:schemeClr val="bg1">
                      <a:alpha val="40000"/>
                    </a:schemeClr>
                  </a:glow>
                </a:effectLst>
              </a:rPr>
              <a:t>Занятие </a:t>
            </a:r>
            <a:r>
              <a:rPr lang="ru-RU" dirty="0">
                <a:effectLst>
                  <a:glow rad="63500">
                    <a:schemeClr val="bg1">
                      <a:alpha val="40000"/>
                    </a:schemeClr>
                  </a:glow>
                </a:effectLst>
              </a:rPr>
              <a:t>4</a:t>
            </a:r>
            <a:r>
              <a:rPr lang="ru-RU" dirty="0" smtClean="0">
                <a:effectLst>
                  <a:glow rad="63500">
                    <a:schemeClr val="bg1">
                      <a:alpha val="40000"/>
                    </a:schemeClr>
                  </a:glow>
                </a:effectLst>
              </a:rPr>
              <a:t>. Операционные усилители</a:t>
            </a:r>
            <a:br>
              <a:rPr lang="ru-RU" dirty="0" smtClean="0">
                <a:effectLst>
                  <a:glow rad="63500">
                    <a:schemeClr val="bg1">
                      <a:alpha val="40000"/>
                    </a:schemeClr>
                  </a:glow>
                </a:effectLst>
              </a:rPr>
            </a:br>
            <a:r>
              <a:rPr lang="ru-RU" dirty="0" smtClean="0">
                <a:effectLst>
                  <a:glow rad="63500">
                    <a:schemeClr val="bg1">
                      <a:alpha val="40000"/>
                    </a:schemeClr>
                  </a:glow>
                </a:effectLst>
              </a:rPr>
              <a:t>Практикум по технологии монтажа </a:t>
            </a:r>
            <a:endParaRPr lang="en-US" dirty="0">
              <a:effectLst>
                <a:glow rad="63500">
                  <a:schemeClr val="bg1">
                    <a:alpha val="40000"/>
                  </a:schemeClr>
                </a:glow>
              </a:effectLst>
            </a:endParaRPr>
          </a:p>
        </p:txBody>
      </p:sp>
    </p:spTree>
    <p:extLst>
      <p:ext uri="{BB962C8B-B14F-4D97-AF65-F5344CB8AC3E}">
        <p14:creationId xmlns:p14="http://schemas.microsoft.com/office/powerpoint/2010/main" val="9848743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Операционный усилитель</a:t>
            </a:r>
            <a:endParaRPr lang="en-US" dirty="0"/>
          </a:p>
        </p:txBody>
      </p:sp>
      <p:sp>
        <p:nvSpPr>
          <p:cNvPr id="3" name="Content Placeholder 2"/>
          <p:cNvSpPr>
            <a:spLocks noGrp="1"/>
          </p:cNvSpPr>
          <p:nvPr>
            <p:ph idx="1"/>
          </p:nvPr>
        </p:nvSpPr>
        <p:spPr>
          <a:xfrm>
            <a:off x="1141412" y="2249486"/>
            <a:ext cx="9905999" cy="3781199"/>
          </a:xfrm>
        </p:spPr>
        <p:txBody>
          <a:bodyPr>
            <a:normAutofit fontScale="92500" lnSpcReduction="10000"/>
          </a:bodyPr>
          <a:lstStyle/>
          <a:p>
            <a:r>
              <a:rPr lang="ru-RU" dirty="0" smtClean="0"/>
              <a:t>ОУ </a:t>
            </a:r>
            <a:r>
              <a:rPr lang="ru-RU" dirty="0"/>
              <a:t>является дифференциальным усилителем постоянного тока с двумя входами (инвертирующим и </a:t>
            </a:r>
            <a:r>
              <a:rPr lang="ru-RU" dirty="0" err="1"/>
              <a:t>неинвертирующим</a:t>
            </a:r>
            <a:r>
              <a:rPr lang="ru-RU" dirty="0"/>
              <a:t>) и одним выходом</a:t>
            </a:r>
            <a:r>
              <a:rPr lang="ru-RU" dirty="0" smtClean="0"/>
              <a:t>.</a:t>
            </a:r>
          </a:p>
          <a:p>
            <a:r>
              <a:rPr lang="ru-RU" dirty="0"/>
              <a:t>ОУ имеет огромный коэффициент усиления, как минимум, 50000…100000, а реально — намного больше. Поэтому, в первом приближении, можно даже допустить, что он равен бесконечности</a:t>
            </a:r>
            <a:r>
              <a:rPr lang="ru-RU" dirty="0" smtClean="0"/>
              <a:t>.</a:t>
            </a:r>
          </a:p>
          <a:p>
            <a:r>
              <a:rPr lang="ru-RU" dirty="0"/>
              <a:t>Термин «дифференциальный» («</a:t>
            </a:r>
            <a:r>
              <a:rPr lang="ru-RU" dirty="0" err="1"/>
              <a:t>different</a:t>
            </a:r>
            <a:r>
              <a:rPr lang="ru-RU" dirty="0"/>
              <a:t>» переводится с английского как «разница», «различие», «разность») означает, что на выходной потенциал ОУ влияет исключительно разность потенциалов между его входами, </a:t>
            </a:r>
            <a:r>
              <a:rPr lang="ru-RU" i="1" dirty="0"/>
              <a:t>независимо</a:t>
            </a:r>
            <a:r>
              <a:rPr lang="ru-RU" dirty="0"/>
              <a:t> от их </a:t>
            </a:r>
            <a:r>
              <a:rPr lang="ru-RU" i="1" dirty="0"/>
              <a:t>абсолютного </a:t>
            </a:r>
            <a:r>
              <a:rPr lang="ru-RU" dirty="0"/>
              <a:t>значения и полярности.</a:t>
            </a:r>
            <a:endParaRPr lang="en-US" dirty="0"/>
          </a:p>
        </p:txBody>
      </p:sp>
    </p:spTree>
    <p:extLst>
      <p:ext uri="{BB962C8B-B14F-4D97-AF65-F5344CB8AC3E}">
        <p14:creationId xmlns:p14="http://schemas.microsoft.com/office/powerpoint/2010/main" val="4376725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Закон Ома						</a:t>
            </a:r>
            <a:r>
              <a:rPr lang="en-US" dirty="0"/>
              <a:t> I=U/R</a:t>
            </a:r>
          </a:p>
        </p:txBody>
      </p:sp>
      <p:sp>
        <p:nvSpPr>
          <p:cNvPr id="4" name="Content Placeholder 3"/>
          <p:cNvSpPr>
            <a:spLocks noGrp="1"/>
          </p:cNvSpPr>
          <p:nvPr>
            <p:ph idx="1"/>
          </p:nvPr>
        </p:nvSpPr>
        <p:spPr>
          <a:xfrm>
            <a:off x="1017442" y="1638301"/>
            <a:ext cx="4108541" cy="4381500"/>
          </a:xfr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a:bodyPr>
          <a:lstStyle/>
          <a:p>
            <a:pPr lvl="0"/>
            <a:r>
              <a:rPr lang="x-none" altLang="x-none" b="1" dirty="0">
                <a:solidFill>
                  <a:srgbClr val="3A3A3A"/>
                </a:solidFill>
                <a:latin typeface="Arial" charset="0"/>
                <a:ea typeface="Verdana" charset="0"/>
              </a:rPr>
              <a:t>Пример 1.1. </a:t>
            </a:r>
            <a:r>
              <a:rPr lang="x-none" altLang="x-none" dirty="0">
                <a:solidFill>
                  <a:srgbClr val="3A3A3A"/>
                </a:solidFill>
                <a:latin typeface="Arial" charset="0"/>
                <a:ea typeface="Verdana" charset="0"/>
              </a:rPr>
              <a:t>Напряжение холостого хода батареи равно 16,4 В. Чему равно ее внутреннее сопротивление, если при токе во внешней цепи, равном 8 А, напряжение на ее зажимах равно </a:t>
            </a:r>
            <a:r>
              <a:rPr lang="ru-RU" altLang="x-none" dirty="0">
                <a:solidFill>
                  <a:srgbClr val="3A3A3A"/>
                </a:solidFill>
                <a:latin typeface="Arial" charset="0"/>
                <a:ea typeface="Verdana" charset="0"/>
              </a:rPr>
              <a:t/>
            </a:r>
            <a:br>
              <a:rPr lang="ru-RU" altLang="x-none" dirty="0">
                <a:solidFill>
                  <a:srgbClr val="3A3A3A"/>
                </a:solidFill>
                <a:latin typeface="Arial" charset="0"/>
                <a:ea typeface="Verdana" charset="0"/>
              </a:rPr>
            </a:br>
            <a:r>
              <a:rPr lang="x-none" altLang="x-none" dirty="0" smtClean="0">
                <a:solidFill>
                  <a:srgbClr val="3A3A3A"/>
                </a:solidFill>
                <a:latin typeface="Arial" charset="0"/>
                <a:ea typeface="Verdana" charset="0"/>
              </a:rPr>
              <a:t>15,2 </a:t>
            </a:r>
            <a:r>
              <a:rPr lang="x-none" altLang="x-none" dirty="0">
                <a:solidFill>
                  <a:srgbClr val="3A3A3A"/>
                </a:solidFill>
                <a:latin typeface="Arial" charset="0"/>
                <a:ea typeface="Verdana" charset="0"/>
              </a:rPr>
              <a:t>В?</a:t>
            </a:r>
            <a:endParaRPr lang="x-none" altLang="x-none" sz="1600" dirty="0">
              <a:latin typeface="Arial" charset="0"/>
            </a:endParaRPr>
          </a:p>
          <a:p>
            <a:endParaRPr lang="en-US" dirty="0"/>
          </a:p>
        </p:txBody>
      </p:sp>
      <p:sp>
        <p:nvSpPr>
          <p:cNvPr id="5" name="Rectangle 1"/>
          <p:cNvSpPr>
            <a:spLocks noChangeArrowheads="1"/>
          </p:cNvSpPr>
          <p:nvPr/>
        </p:nvSpPr>
        <p:spPr bwMode="auto">
          <a:xfrm>
            <a:off x="704538" y="145363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smtClean="0">
                <a:ln>
                  <a:noFill/>
                </a:ln>
                <a:solidFill>
                  <a:schemeClr val="tx1"/>
                </a:solidFill>
                <a:effectLst/>
                <a:latin typeface="Arial" charset="0"/>
              </a:rPr>
              <a:t>  </a:t>
            </a:r>
            <a:endParaRPr kumimoji="0" lang="x-none" altLang="x-none" sz="276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4621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Операционный усилитель</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511300" y="1648278"/>
            <a:ext cx="8255000" cy="3822700"/>
          </a:xfrm>
          <a:prstGeom prst="rect">
            <a:avLst/>
          </a:prstGeom>
        </p:spPr>
      </p:pic>
      <p:sp>
        <p:nvSpPr>
          <p:cNvPr id="5" name="TextBox 4"/>
          <p:cNvSpPr txBox="1"/>
          <p:nvPr/>
        </p:nvSpPr>
        <p:spPr>
          <a:xfrm>
            <a:off x="4640941" y="5438711"/>
            <a:ext cx="1650901" cy="369332"/>
          </a:xfrm>
          <a:prstGeom prst="rect">
            <a:avLst/>
          </a:prstGeom>
          <a:noFill/>
        </p:spPr>
        <p:txBody>
          <a:bodyPr wrap="none" rtlCol="0">
            <a:spAutoFit/>
          </a:bodyPr>
          <a:lstStyle/>
          <a:p>
            <a:r>
              <a:rPr lang="ru-RU" dirty="0" smtClean="0"/>
              <a:t>Сигналы на ОУ</a:t>
            </a:r>
            <a:endParaRPr lang="en-US" dirty="0"/>
          </a:p>
        </p:txBody>
      </p:sp>
    </p:spTree>
    <p:extLst>
      <p:ext uri="{BB962C8B-B14F-4D97-AF65-F5344CB8AC3E}">
        <p14:creationId xmlns:p14="http://schemas.microsoft.com/office/powerpoint/2010/main" val="10581760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Операционный усилитель</a:t>
            </a:r>
            <a:endParaRPr lang="en-US" dirty="0"/>
          </a:p>
        </p:txBody>
      </p:sp>
      <p:sp>
        <p:nvSpPr>
          <p:cNvPr id="3" name="Content Placeholder 2"/>
          <p:cNvSpPr>
            <a:spLocks noGrp="1"/>
          </p:cNvSpPr>
          <p:nvPr>
            <p:ph idx="1"/>
          </p:nvPr>
        </p:nvSpPr>
        <p:spPr>
          <a:xfrm>
            <a:off x="1141412" y="3816513"/>
            <a:ext cx="9905999" cy="2486316"/>
          </a:xfrm>
        </p:spPr>
        <p:txBody>
          <a:bodyPr>
            <a:normAutofit lnSpcReduction="10000"/>
          </a:bodyPr>
          <a:lstStyle/>
          <a:p>
            <a:r>
              <a:rPr lang="ru-RU" dirty="0" smtClean="0"/>
              <a:t>Варианты обозначения ОУ на схемах</a:t>
            </a:r>
          </a:p>
          <a:p>
            <a:r>
              <a:rPr lang="ru-RU" dirty="0" smtClean="0"/>
              <a:t>Существуют как ОУ с </a:t>
            </a:r>
            <a:r>
              <a:rPr lang="ru-RU" dirty="0" err="1" smtClean="0"/>
              <a:t>двуполярным</a:t>
            </a:r>
            <a:r>
              <a:rPr lang="ru-RU" dirty="0" smtClean="0"/>
              <a:t> питанием (необходим БП со средней точкой), так и с однополярным (обычный БП с двумя выводами)</a:t>
            </a:r>
          </a:p>
          <a:p>
            <a:r>
              <a:rPr lang="ru-RU" dirty="0" err="1" smtClean="0"/>
              <a:t>Двуполярное</a:t>
            </a:r>
            <a:r>
              <a:rPr lang="ru-RU" dirty="0" smtClean="0"/>
              <a:t> питание способствует меньшему уровню шумов</a:t>
            </a:r>
            <a:endParaRPr lang="en-US" dirty="0"/>
          </a:p>
        </p:txBody>
      </p:sp>
      <p:pic>
        <p:nvPicPr>
          <p:cNvPr id="8" name="Picture 7"/>
          <p:cNvPicPr>
            <a:picLocks noChangeAspect="1"/>
          </p:cNvPicPr>
          <p:nvPr/>
        </p:nvPicPr>
        <p:blipFill>
          <a:blip r:embed="rId2"/>
          <a:stretch>
            <a:fillRect/>
          </a:stretch>
        </p:blipFill>
        <p:spPr>
          <a:xfrm>
            <a:off x="1718129" y="1788885"/>
            <a:ext cx="8255000" cy="1930400"/>
          </a:xfrm>
          <a:prstGeom prst="rect">
            <a:avLst/>
          </a:prstGeom>
        </p:spPr>
      </p:pic>
    </p:spTree>
    <p:extLst>
      <p:ext uri="{BB962C8B-B14F-4D97-AF65-F5344CB8AC3E}">
        <p14:creationId xmlns:p14="http://schemas.microsoft.com/office/powerpoint/2010/main" val="8313089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Операционный усилитель</a:t>
            </a:r>
            <a:endParaRPr lang="en-US" dirty="0"/>
          </a:p>
        </p:txBody>
      </p:sp>
      <p:sp>
        <p:nvSpPr>
          <p:cNvPr id="3" name="Content Placeholder 2"/>
          <p:cNvSpPr>
            <a:spLocks noGrp="1"/>
          </p:cNvSpPr>
          <p:nvPr>
            <p:ph idx="1"/>
          </p:nvPr>
        </p:nvSpPr>
        <p:spPr>
          <a:xfrm>
            <a:off x="1141412" y="1948543"/>
            <a:ext cx="9905999" cy="4778828"/>
          </a:xfrm>
        </p:spPr>
        <p:txBody>
          <a:bodyPr>
            <a:normAutofit fontScale="85000" lnSpcReduction="10000"/>
          </a:bodyPr>
          <a:lstStyle/>
          <a:p>
            <a:r>
              <a:rPr lang="ru-RU" dirty="0"/>
              <a:t>ОУ почти всегда используются в схемах с отрицательной обратной связью (ООС</a:t>
            </a:r>
            <a:r>
              <a:rPr lang="ru-RU" dirty="0" smtClean="0"/>
              <a:t>).</a:t>
            </a:r>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r>
              <a:rPr lang="ru-RU" dirty="0"/>
              <a:t>В первом случае, поскольку выходной сигнал является инверсным по отношению ко входному, он вычитается из входного. В результате общее усиление каскада снижается. Во втором случае — суммируется со входным, общее усиление каскада повышается.</a:t>
            </a:r>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3"/>
          <a:stretch>
            <a:fillRect/>
          </a:stretch>
        </p:blipFill>
        <p:spPr>
          <a:xfrm>
            <a:off x="2801257" y="2457450"/>
            <a:ext cx="6350000" cy="2705100"/>
          </a:xfrm>
          <a:prstGeom prst="rect">
            <a:avLst/>
          </a:prstGeom>
        </p:spPr>
      </p:pic>
    </p:spTree>
    <p:extLst>
      <p:ext uri="{BB962C8B-B14F-4D97-AF65-F5344CB8AC3E}">
        <p14:creationId xmlns:p14="http://schemas.microsoft.com/office/powerpoint/2010/main" val="14412462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Обратная связь</a:t>
            </a:r>
            <a:endParaRPr lang="en-US" dirty="0"/>
          </a:p>
        </p:txBody>
      </p:sp>
      <p:sp>
        <p:nvSpPr>
          <p:cNvPr id="3" name="Content Placeholder 2"/>
          <p:cNvSpPr>
            <a:spLocks noGrp="1"/>
          </p:cNvSpPr>
          <p:nvPr>
            <p:ph idx="1"/>
          </p:nvPr>
        </p:nvSpPr>
        <p:spPr/>
        <p:txBody>
          <a:bodyPr>
            <a:normAutofit fontScale="92500"/>
          </a:bodyPr>
          <a:lstStyle/>
          <a:p>
            <a:r>
              <a:rPr lang="ru-RU" dirty="0"/>
              <a:t>Ж</a:t>
            </a:r>
            <a:r>
              <a:rPr lang="ru-RU" dirty="0" smtClean="0"/>
              <a:t>ертвуя </a:t>
            </a:r>
            <a:r>
              <a:rPr lang="ru-RU" dirty="0"/>
              <a:t>усилением, мы существенно улучшаем другие важные параметры схемы, как, например, её линейность, частотный диапазон и пр. Чем глубже ООС, тем меньше характеристики всей схемы зависят от характеристик ОУ</a:t>
            </a:r>
            <a:r>
              <a:rPr lang="ru-RU" dirty="0" smtClean="0"/>
              <a:t>.</a:t>
            </a:r>
          </a:p>
          <a:p>
            <a:endParaRPr lang="ru-RU" dirty="0"/>
          </a:p>
          <a:p>
            <a:r>
              <a:rPr lang="ru-RU" b="1" i="1" dirty="0"/>
              <a:t>Напряжение на</a:t>
            </a:r>
            <a:r>
              <a:rPr lang="ru-RU" dirty="0"/>
              <a:t> </a:t>
            </a:r>
            <a:r>
              <a:rPr lang="ru-RU" b="1" i="1" dirty="0"/>
              <a:t>выходе ОУ, охваченном ООС, стремится к тому, чтобы потенциал на инвертирующем входе уравнялся с потенциалом на </a:t>
            </a:r>
            <a:r>
              <a:rPr lang="ru-RU" b="1" i="1" dirty="0" err="1"/>
              <a:t>неинвертирующем</a:t>
            </a:r>
            <a:r>
              <a:rPr lang="ru-RU" b="1" i="1" dirty="0"/>
              <a:t> входе</a:t>
            </a:r>
            <a:r>
              <a:rPr lang="ru-RU" b="1" dirty="0"/>
              <a:t>.</a:t>
            </a:r>
            <a:endParaRPr lang="en-US" dirty="0"/>
          </a:p>
        </p:txBody>
      </p:sp>
    </p:spTree>
    <p:extLst>
      <p:ext uri="{BB962C8B-B14F-4D97-AF65-F5344CB8AC3E}">
        <p14:creationId xmlns:p14="http://schemas.microsoft.com/office/powerpoint/2010/main" val="18719224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Подключение ОУ</a:t>
            </a:r>
            <a:endParaRPr lang="en-US" dirty="0"/>
          </a:p>
        </p:txBody>
      </p:sp>
      <p:pic>
        <p:nvPicPr>
          <p:cNvPr id="4" name="Content Placeholder 3"/>
          <p:cNvPicPr>
            <a:picLocks noGrp="1" noChangeAspect="1"/>
          </p:cNvPicPr>
          <p:nvPr>
            <p:ph idx="1"/>
          </p:nvPr>
        </p:nvPicPr>
        <p:blipFill>
          <a:blip r:embed="rId2"/>
          <a:stretch>
            <a:fillRect/>
          </a:stretch>
        </p:blipFill>
        <p:spPr>
          <a:xfrm>
            <a:off x="1966912" y="1945709"/>
            <a:ext cx="8255000" cy="1993900"/>
          </a:xfrm>
          <a:prstGeom prst="rect">
            <a:avLst/>
          </a:prstGeom>
        </p:spPr>
      </p:pic>
      <p:sp>
        <p:nvSpPr>
          <p:cNvPr id="6" name="TextBox 5"/>
          <p:cNvSpPr txBox="1"/>
          <p:nvPr/>
        </p:nvSpPr>
        <p:spPr>
          <a:xfrm>
            <a:off x="1426029" y="4234543"/>
            <a:ext cx="9845837" cy="2308324"/>
          </a:xfrm>
          <a:prstGeom prst="rect">
            <a:avLst/>
          </a:prstGeom>
          <a:noFill/>
        </p:spPr>
        <p:txBody>
          <a:bodyPr wrap="none" rtlCol="0">
            <a:spAutoFit/>
          </a:bodyPr>
          <a:lstStyle/>
          <a:p>
            <a:r>
              <a:rPr lang="ru-RU" b="1" i="1" dirty="0" smtClean="0"/>
              <a:t>А) инвертирующее</a:t>
            </a:r>
            <a:r>
              <a:rPr lang="ru-RU" dirty="0"/>
              <a:t> (Рис. </a:t>
            </a:r>
            <a:r>
              <a:rPr lang="ru-RU" dirty="0" smtClean="0"/>
              <a:t>А</a:t>
            </a:r>
            <a:r>
              <a:rPr lang="ru-RU" dirty="0"/>
              <a:t>) — сигнал подается на инвертирующий вход, а </a:t>
            </a:r>
            <a:r>
              <a:rPr lang="ru-RU" dirty="0" err="1"/>
              <a:t>неинвертирующий</a:t>
            </a:r>
            <a:r>
              <a:rPr lang="ru-RU" dirty="0"/>
              <a:t> </a:t>
            </a:r>
            <a:endParaRPr lang="ru-RU" dirty="0" smtClean="0"/>
          </a:p>
          <a:p>
            <a:r>
              <a:rPr lang="ru-RU" dirty="0"/>
              <a:t>	</a:t>
            </a:r>
            <a:r>
              <a:rPr lang="ru-RU" dirty="0" smtClean="0"/>
              <a:t>подключается </a:t>
            </a:r>
            <a:r>
              <a:rPr lang="ru-RU" dirty="0"/>
              <a:t>непосредственно к опорному потенциалу (не используется);</a:t>
            </a:r>
          </a:p>
          <a:p>
            <a:r>
              <a:rPr lang="ru-RU" dirty="0"/>
              <a:t>б) </a:t>
            </a:r>
            <a:r>
              <a:rPr lang="ru-RU" b="1" i="1" dirty="0" err="1"/>
              <a:t>неинвертирующее</a:t>
            </a:r>
            <a:r>
              <a:rPr lang="ru-RU" dirty="0"/>
              <a:t> (Рис. </a:t>
            </a:r>
            <a:r>
              <a:rPr lang="ru-RU" dirty="0" smtClean="0"/>
              <a:t>Б</a:t>
            </a:r>
            <a:r>
              <a:rPr lang="ru-RU" dirty="0"/>
              <a:t>) — сигнал подается на </a:t>
            </a:r>
            <a:r>
              <a:rPr lang="ru-RU" dirty="0" err="1"/>
              <a:t>неинвертирующий</a:t>
            </a:r>
            <a:r>
              <a:rPr lang="ru-RU" dirty="0"/>
              <a:t> вход, а инвертирующий </a:t>
            </a:r>
            <a:endParaRPr lang="ru-RU" dirty="0" smtClean="0"/>
          </a:p>
          <a:p>
            <a:r>
              <a:rPr lang="ru-RU" dirty="0"/>
              <a:t>	</a:t>
            </a:r>
            <a:r>
              <a:rPr lang="ru-RU" dirty="0" smtClean="0"/>
              <a:t>подключается </a:t>
            </a:r>
            <a:r>
              <a:rPr lang="ru-RU" dirty="0"/>
              <a:t>непосредственно к опорному потенциалу (не используется);</a:t>
            </a:r>
          </a:p>
          <a:p>
            <a:r>
              <a:rPr lang="ru-RU" dirty="0"/>
              <a:t>в)</a:t>
            </a:r>
            <a:r>
              <a:rPr lang="ru-RU" b="1" i="1" dirty="0"/>
              <a:t> дифференциальное</a:t>
            </a:r>
            <a:r>
              <a:rPr lang="ru-RU" dirty="0"/>
              <a:t> (Рис. </a:t>
            </a:r>
            <a:r>
              <a:rPr lang="ru-RU" dirty="0" smtClean="0"/>
              <a:t>В</a:t>
            </a:r>
            <a:r>
              <a:rPr lang="ru-RU" dirty="0"/>
              <a:t>) — сигналы подаются на оба входа, инвертирующий и </a:t>
            </a:r>
            <a:endParaRPr lang="ru-RU" dirty="0" smtClean="0"/>
          </a:p>
          <a:p>
            <a:r>
              <a:rPr lang="ru-RU" dirty="0"/>
              <a:t>	</a:t>
            </a:r>
            <a:r>
              <a:rPr lang="ru-RU" dirty="0" err="1" smtClean="0"/>
              <a:t>неинвертирующий</a:t>
            </a:r>
            <a:r>
              <a:rPr lang="ru-RU" dirty="0"/>
              <a:t>.</a:t>
            </a:r>
          </a:p>
          <a:p>
            <a:r>
              <a:rPr lang="ru-RU" dirty="0"/>
              <a:t/>
            </a:r>
            <a:br>
              <a:rPr lang="ru-RU" dirty="0"/>
            </a:br>
            <a:endParaRPr lang="en-US" dirty="0"/>
          </a:p>
        </p:txBody>
      </p:sp>
    </p:spTree>
    <p:extLst>
      <p:ext uri="{BB962C8B-B14F-4D97-AF65-F5344CB8AC3E}">
        <p14:creationId xmlns:p14="http://schemas.microsoft.com/office/powerpoint/2010/main" val="18881464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ОУ как компаратор</a:t>
            </a:r>
            <a:endParaRPr lang="en-US" dirty="0"/>
          </a:p>
        </p:txBody>
      </p:sp>
      <p:sp>
        <p:nvSpPr>
          <p:cNvPr id="3" name="Content Placeholder 2"/>
          <p:cNvSpPr>
            <a:spLocks noGrp="1"/>
          </p:cNvSpPr>
          <p:nvPr>
            <p:ph idx="1"/>
          </p:nvPr>
        </p:nvSpPr>
        <p:spPr/>
        <p:txBody>
          <a:bodyPr>
            <a:normAutofit fontScale="92500"/>
          </a:bodyPr>
          <a:lstStyle/>
          <a:p>
            <a:r>
              <a:rPr lang="ru-RU" dirty="0" smtClean="0"/>
              <a:t>ОУ без обратной связи может </a:t>
            </a:r>
            <a:br>
              <a:rPr lang="ru-RU" dirty="0" smtClean="0"/>
            </a:br>
            <a:r>
              <a:rPr lang="ru-RU" dirty="0" smtClean="0"/>
              <a:t>использоваться как компаратор</a:t>
            </a:r>
          </a:p>
          <a:p>
            <a:r>
              <a:rPr lang="ru-RU" dirty="0" smtClean="0"/>
              <a:t>Более высокое напряжение должно </a:t>
            </a:r>
            <a:br>
              <a:rPr lang="ru-RU" dirty="0" smtClean="0"/>
            </a:br>
            <a:r>
              <a:rPr lang="ru-RU" dirty="0" smtClean="0"/>
              <a:t>быть на </a:t>
            </a:r>
            <a:r>
              <a:rPr lang="ru-RU" dirty="0" err="1" smtClean="0"/>
              <a:t>неинвертирующем</a:t>
            </a:r>
            <a:r>
              <a:rPr lang="ru-RU" dirty="0" smtClean="0"/>
              <a:t> выходе</a:t>
            </a:r>
          </a:p>
          <a:p>
            <a:r>
              <a:rPr lang="ru-RU" dirty="0"/>
              <a:t>Когда </a:t>
            </a:r>
            <a:r>
              <a:rPr lang="ru-RU" dirty="0" err="1"/>
              <a:t>неинвертирующий</a:t>
            </a:r>
            <a:r>
              <a:rPr lang="ru-RU" dirty="0"/>
              <a:t> вход падает ниже инвертирующего входа, выходной сигнал насыщается при отрицательном уровне </a:t>
            </a:r>
            <a:r>
              <a:rPr lang="ru-RU" dirty="0" smtClean="0"/>
              <a:t>питания. Выходное </a:t>
            </a:r>
            <a:r>
              <a:rPr lang="ru-RU" dirty="0"/>
              <a:t>напряжение ОУ ограничивается только напряжением питания</a:t>
            </a:r>
            <a:endParaRPr lang="en-US" dirty="0"/>
          </a:p>
          <a:p>
            <a:endParaRPr lang="ru-RU" dirty="0" smtClean="0"/>
          </a:p>
        </p:txBody>
      </p:sp>
      <p:pic>
        <p:nvPicPr>
          <p:cNvPr id="6" name="Picture 5"/>
          <p:cNvPicPr>
            <a:picLocks noChangeAspect="1"/>
          </p:cNvPicPr>
          <p:nvPr/>
        </p:nvPicPr>
        <p:blipFill>
          <a:blip r:embed="rId3"/>
          <a:stretch>
            <a:fillRect/>
          </a:stretch>
        </p:blipFill>
        <p:spPr>
          <a:xfrm>
            <a:off x="6526530" y="325120"/>
            <a:ext cx="5279390" cy="3688946"/>
          </a:xfrm>
          <a:prstGeom prst="rect">
            <a:avLst/>
          </a:prstGeom>
        </p:spPr>
      </p:pic>
    </p:spTree>
    <p:extLst>
      <p:ext uri="{BB962C8B-B14F-4D97-AF65-F5344CB8AC3E}">
        <p14:creationId xmlns:p14="http://schemas.microsoft.com/office/powerpoint/2010/main" val="17872724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Проектирование схемы</a:t>
            </a:r>
            <a:endParaRPr lang="en-US" dirty="0"/>
          </a:p>
        </p:txBody>
      </p:sp>
      <p:sp>
        <p:nvSpPr>
          <p:cNvPr id="3" name="Content Placeholder 2"/>
          <p:cNvSpPr>
            <a:spLocks noGrp="1"/>
          </p:cNvSpPr>
          <p:nvPr>
            <p:ph idx="1"/>
          </p:nvPr>
        </p:nvSpPr>
        <p:spPr>
          <a:xfrm>
            <a:off x="1141412" y="2249486"/>
            <a:ext cx="9905999" cy="3986421"/>
          </a:xfrm>
        </p:spPr>
        <p:txBody>
          <a:bodyPr>
            <a:normAutofit/>
          </a:bodyPr>
          <a:lstStyle/>
          <a:p>
            <a:r>
              <a:rPr lang="ru-RU" dirty="0" smtClean="0"/>
              <a:t>Выбор задачи</a:t>
            </a:r>
          </a:p>
          <a:p>
            <a:r>
              <a:rPr lang="ru-RU" dirty="0" smtClean="0"/>
              <a:t>Поиск готовых решений</a:t>
            </a:r>
          </a:p>
          <a:p>
            <a:r>
              <a:rPr lang="ru-RU" dirty="0" smtClean="0"/>
              <a:t>Вычерчивание</a:t>
            </a:r>
          </a:p>
          <a:p>
            <a:r>
              <a:rPr lang="ru-RU" dirty="0" smtClean="0"/>
              <a:t>Симуляция</a:t>
            </a:r>
          </a:p>
          <a:p>
            <a:r>
              <a:rPr lang="ru-RU" dirty="0" smtClean="0"/>
              <a:t>Выбор технологии монтажа (сложность схемы, ограничения на габариты и условия эксплуатации готового изделия)</a:t>
            </a:r>
          </a:p>
          <a:p>
            <a:r>
              <a:rPr lang="ru-RU" dirty="0" smtClean="0"/>
              <a:t>Производство</a:t>
            </a:r>
          </a:p>
        </p:txBody>
      </p:sp>
    </p:spTree>
    <p:extLst>
      <p:ext uri="{BB962C8B-B14F-4D97-AF65-F5344CB8AC3E}">
        <p14:creationId xmlns:p14="http://schemas.microsoft.com/office/powerpoint/2010/main" val="8156406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Технологии монтажа</a:t>
            </a:r>
            <a:endParaRPr lang="en-US" dirty="0"/>
          </a:p>
        </p:txBody>
      </p:sp>
      <p:sp>
        <p:nvSpPr>
          <p:cNvPr id="3" name="Content Placeholder 2"/>
          <p:cNvSpPr>
            <a:spLocks noGrp="1"/>
          </p:cNvSpPr>
          <p:nvPr>
            <p:ph idx="1"/>
          </p:nvPr>
        </p:nvSpPr>
        <p:spPr>
          <a:xfrm>
            <a:off x="1141412" y="2249487"/>
            <a:ext cx="9905999" cy="4016402"/>
          </a:xfrm>
        </p:spPr>
        <p:txBody>
          <a:bodyPr/>
          <a:lstStyle/>
          <a:p>
            <a:r>
              <a:rPr lang="ru-RU" dirty="0" smtClean="0"/>
              <a:t>Навесной монтаж</a:t>
            </a:r>
          </a:p>
          <a:p>
            <a:r>
              <a:rPr lang="ru-RU" dirty="0" smtClean="0"/>
              <a:t>Монтаж на опорных точках</a:t>
            </a:r>
          </a:p>
          <a:p>
            <a:r>
              <a:rPr lang="ru-RU" dirty="0" smtClean="0"/>
              <a:t>Монтаж на печатной плате</a:t>
            </a:r>
          </a:p>
          <a:p>
            <a:pPr lvl="1"/>
            <a:r>
              <a:rPr lang="ru-RU" dirty="0" smtClean="0"/>
              <a:t>Одно- или двухсторонний</a:t>
            </a:r>
          </a:p>
          <a:p>
            <a:pPr lvl="1"/>
            <a:r>
              <a:rPr lang="ru-RU" dirty="0" smtClean="0"/>
              <a:t>Жёсткая (текстолит, </a:t>
            </a:r>
            <a:r>
              <a:rPr lang="ru-RU" dirty="0" err="1" smtClean="0"/>
              <a:t>гетинакс</a:t>
            </a:r>
            <a:r>
              <a:rPr lang="ru-RU" dirty="0" smtClean="0"/>
              <a:t>, керамика) либо гибкая</a:t>
            </a:r>
          </a:p>
          <a:p>
            <a:pPr lvl="1"/>
            <a:r>
              <a:rPr lang="en-US" dirty="0" smtClean="0"/>
              <a:t>Through-hole </a:t>
            </a:r>
            <a:r>
              <a:rPr lang="ru-RU" dirty="0" smtClean="0"/>
              <a:t>либо </a:t>
            </a:r>
            <a:r>
              <a:rPr lang="en-US" dirty="0" smtClean="0"/>
              <a:t>surface mount (SMD)</a:t>
            </a:r>
            <a:endParaRPr lang="ru-RU" dirty="0" smtClean="0"/>
          </a:p>
          <a:p>
            <a:r>
              <a:rPr lang="ru-RU" dirty="0" smtClean="0"/>
              <a:t>Изготовление микросхемы либо микросборки </a:t>
            </a:r>
            <a:endParaRPr lang="en-US" dirty="0"/>
          </a:p>
        </p:txBody>
      </p:sp>
    </p:spTree>
    <p:extLst>
      <p:ext uri="{BB962C8B-B14F-4D97-AF65-F5344CB8AC3E}">
        <p14:creationId xmlns:p14="http://schemas.microsoft.com/office/powerpoint/2010/main" val="5903423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Технология для печатных плат</a:t>
            </a:r>
            <a:endParaRPr lang="en-US" dirty="0"/>
          </a:p>
        </p:txBody>
      </p:sp>
      <p:sp>
        <p:nvSpPr>
          <p:cNvPr id="3" name="Content Placeholder 2"/>
          <p:cNvSpPr>
            <a:spLocks noGrp="1"/>
          </p:cNvSpPr>
          <p:nvPr>
            <p:ph idx="1"/>
          </p:nvPr>
        </p:nvSpPr>
        <p:spPr/>
        <p:txBody>
          <a:bodyPr/>
          <a:lstStyle/>
          <a:p>
            <a:r>
              <a:rPr lang="ru-RU" dirty="0" smtClean="0"/>
              <a:t>Односторонний </a:t>
            </a:r>
            <a:r>
              <a:rPr lang="ru-RU" dirty="0" err="1" smtClean="0"/>
              <a:t>гетинакс</a:t>
            </a:r>
            <a:r>
              <a:rPr lang="ru-RU" dirty="0" smtClean="0"/>
              <a:t>, вырезание фрезой: годится для </a:t>
            </a:r>
            <a:r>
              <a:rPr lang="ru-RU" dirty="0" err="1" smtClean="0"/>
              <a:t>прототипирования</a:t>
            </a:r>
            <a:r>
              <a:rPr lang="ru-RU" dirty="0" smtClean="0"/>
              <a:t> в габаритах или готового изделия, не толерантного к вибрации и влажности</a:t>
            </a:r>
          </a:p>
          <a:p>
            <a:r>
              <a:rPr lang="ru-RU" dirty="0" smtClean="0"/>
              <a:t>По вычерченной схеме создаётся разводка печатной платы</a:t>
            </a:r>
          </a:p>
          <a:p>
            <a:r>
              <a:rPr lang="ru-RU" dirty="0" smtClean="0"/>
              <a:t>Зеркальное чёрно-белое изображение печати переводится в </a:t>
            </a:r>
            <a:r>
              <a:rPr lang="en-US" dirty="0" smtClean="0"/>
              <a:t>Fab-</a:t>
            </a:r>
            <a:r>
              <a:rPr lang="ru-RU" dirty="0" smtClean="0"/>
              <a:t>модули (режим </a:t>
            </a:r>
            <a:r>
              <a:rPr lang="en-US" dirty="0" smtClean="0"/>
              <a:t>PNG to RML)</a:t>
            </a:r>
          </a:p>
          <a:p>
            <a:pPr lvl="1"/>
            <a:r>
              <a:rPr lang="en-US" dirty="0" smtClean="0"/>
              <a:t>Grayscale PNG </a:t>
            </a:r>
            <a:r>
              <a:rPr lang="ru-RU" dirty="0" smtClean="0"/>
              <a:t>с чёрным и белым цветами!</a:t>
            </a:r>
            <a:endParaRPr lang="en-US" dirty="0"/>
          </a:p>
        </p:txBody>
      </p:sp>
    </p:spTree>
    <p:extLst>
      <p:ext uri="{BB962C8B-B14F-4D97-AF65-F5344CB8AC3E}">
        <p14:creationId xmlns:p14="http://schemas.microsoft.com/office/powerpoint/2010/main" val="6037837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От схемы к разводке </a:t>
            </a:r>
            <a:r>
              <a:rPr lang="en-US" dirty="0" smtClean="0"/>
              <a:t>(diagram to layout)</a:t>
            </a:r>
            <a:endParaRPr lang="en-US" dirty="0"/>
          </a:p>
        </p:txBody>
      </p:sp>
      <p:sp>
        <p:nvSpPr>
          <p:cNvPr id="4" name="Content Placeholder 3"/>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494030" y="1773326"/>
            <a:ext cx="6912610" cy="3889603"/>
          </a:xfrm>
          <a:prstGeom prst="rect">
            <a:avLst/>
          </a:prstGeom>
        </p:spPr>
      </p:pic>
      <p:pic>
        <p:nvPicPr>
          <p:cNvPr id="5" name="Picture 4"/>
          <p:cNvPicPr>
            <a:picLocks noChangeAspect="1"/>
          </p:cNvPicPr>
          <p:nvPr/>
        </p:nvPicPr>
        <p:blipFill>
          <a:blip r:embed="rId3"/>
          <a:stretch>
            <a:fillRect/>
          </a:stretch>
        </p:blipFill>
        <p:spPr>
          <a:xfrm>
            <a:off x="7428037" y="1920240"/>
            <a:ext cx="4266756" cy="3421380"/>
          </a:xfrm>
          <a:prstGeom prst="rect">
            <a:avLst/>
          </a:prstGeom>
        </p:spPr>
      </p:pic>
      <p:sp>
        <p:nvSpPr>
          <p:cNvPr id="6" name="TextBox 5"/>
          <p:cNvSpPr txBox="1"/>
          <p:nvPr/>
        </p:nvSpPr>
        <p:spPr>
          <a:xfrm>
            <a:off x="1051560" y="5955030"/>
            <a:ext cx="9395264" cy="369332"/>
          </a:xfrm>
          <a:prstGeom prst="rect">
            <a:avLst/>
          </a:prstGeom>
          <a:noFill/>
        </p:spPr>
        <p:txBody>
          <a:bodyPr wrap="none" rtlCol="0">
            <a:spAutoFit/>
          </a:bodyPr>
          <a:lstStyle/>
          <a:p>
            <a:r>
              <a:rPr lang="ru-RU" dirty="0" smtClean="0"/>
              <a:t>Принципиальная схема										Полная печатная плата</a:t>
            </a:r>
            <a:endParaRPr lang="en-US" dirty="0"/>
          </a:p>
        </p:txBody>
      </p:sp>
    </p:spTree>
    <p:extLst>
      <p:ext uri="{BB962C8B-B14F-4D97-AF65-F5344CB8AC3E}">
        <p14:creationId xmlns:p14="http://schemas.microsoft.com/office/powerpoint/2010/main" val="261527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Закон Ома						</a:t>
            </a:r>
            <a:r>
              <a:rPr lang="en-US" dirty="0"/>
              <a:t> I=U/R</a:t>
            </a:r>
          </a:p>
        </p:txBody>
      </p:sp>
      <p:sp>
        <p:nvSpPr>
          <p:cNvPr id="4" name="Content Placeholder 3"/>
          <p:cNvSpPr>
            <a:spLocks noGrp="1"/>
          </p:cNvSpPr>
          <p:nvPr>
            <p:ph idx="1"/>
          </p:nvPr>
        </p:nvSpPr>
        <p:spPr>
          <a:xfrm>
            <a:off x="1017442" y="1638301"/>
            <a:ext cx="4108541" cy="4381500"/>
          </a:xfr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a:bodyPr>
          <a:lstStyle/>
          <a:p>
            <a:pPr lvl="0"/>
            <a:r>
              <a:rPr lang="x-none" altLang="x-none" b="1" dirty="0">
                <a:solidFill>
                  <a:srgbClr val="3A3A3A"/>
                </a:solidFill>
                <a:latin typeface="Arial" charset="0"/>
                <a:ea typeface="Verdana" charset="0"/>
              </a:rPr>
              <a:t>Пример 1.1. </a:t>
            </a:r>
            <a:r>
              <a:rPr lang="x-none" altLang="x-none" dirty="0">
                <a:solidFill>
                  <a:srgbClr val="3A3A3A"/>
                </a:solidFill>
                <a:latin typeface="Arial" charset="0"/>
                <a:ea typeface="Verdana" charset="0"/>
              </a:rPr>
              <a:t>Напряжение холостого хода батареи равно 16,4 В. Чему равно ее внутреннее сопротивление, если при токе во внешней цепи, равном 8 А, напряжение на ее зажимах равно </a:t>
            </a:r>
            <a:r>
              <a:rPr lang="ru-RU" altLang="x-none" dirty="0">
                <a:solidFill>
                  <a:srgbClr val="3A3A3A"/>
                </a:solidFill>
                <a:latin typeface="Arial" charset="0"/>
                <a:ea typeface="Verdana" charset="0"/>
              </a:rPr>
              <a:t/>
            </a:r>
            <a:br>
              <a:rPr lang="ru-RU" altLang="x-none" dirty="0">
                <a:solidFill>
                  <a:srgbClr val="3A3A3A"/>
                </a:solidFill>
                <a:latin typeface="Arial" charset="0"/>
                <a:ea typeface="Verdana" charset="0"/>
              </a:rPr>
            </a:br>
            <a:r>
              <a:rPr lang="x-none" altLang="x-none" dirty="0" smtClean="0">
                <a:solidFill>
                  <a:srgbClr val="3A3A3A"/>
                </a:solidFill>
                <a:latin typeface="Arial" charset="0"/>
                <a:ea typeface="Verdana" charset="0"/>
              </a:rPr>
              <a:t>15,2 </a:t>
            </a:r>
            <a:r>
              <a:rPr lang="x-none" altLang="x-none" dirty="0">
                <a:solidFill>
                  <a:srgbClr val="3A3A3A"/>
                </a:solidFill>
                <a:latin typeface="Arial" charset="0"/>
                <a:ea typeface="Verdana" charset="0"/>
              </a:rPr>
              <a:t>В?</a:t>
            </a:r>
            <a:endParaRPr lang="x-none" altLang="x-none" sz="1600" dirty="0">
              <a:latin typeface="Arial" charset="0"/>
            </a:endParaRPr>
          </a:p>
          <a:p>
            <a:endParaRPr lang="en-US" dirty="0"/>
          </a:p>
        </p:txBody>
      </p:sp>
      <p:sp>
        <p:nvSpPr>
          <p:cNvPr id="5" name="Rectangle 1"/>
          <p:cNvSpPr>
            <a:spLocks noChangeArrowheads="1"/>
          </p:cNvSpPr>
          <p:nvPr/>
        </p:nvSpPr>
        <p:spPr bwMode="auto">
          <a:xfrm>
            <a:off x="704538" y="145363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smtClean="0">
                <a:ln>
                  <a:noFill/>
                </a:ln>
                <a:solidFill>
                  <a:schemeClr val="tx1"/>
                </a:solidFill>
                <a:effectLst/>
                <a:latin typeface="Arial" charset="0"/>
              </a:rPr>
              <a:t>  </a:t>
            </a:r>
            <a:endParaRPr kumimoji="0" lang="x-none" altLang="x-none" sz="27600" b="0" i="0" u="none" strike="noStrike" cap="none" normalizeH="0" baseline="0" dirty="0">
              <a:ln>
                <a:noFill/>
              </a:ln>
              <a:solidFill>
                <a:schemeClr val="tx1"/>
              </a:solidFill>
              <a:effectLst/>
              <a:latin typeface="Arial" charset="0"/>
            </a:endParaRPr>
          </a:p>
        </p:txBody>
      </p:sp>
      <p:pic>
        <p:nvPicPr>
          <p:cNvPr id="3074" name="Picture 2" descr="лектрическая цепь и ее элемент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953" y="1638301"/>
            <a:ext cx="619125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9500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От разводки к изделию</a:t>
            </a:r>
            <a:endParaRPr lang="en-US" dirty="0"/>
          </a:p>
        </p:txBody>
      </p:sp>
      <p:sp>
        <p:nvSpPr>
          <p:cNvPr id="3" name="Content Placeholder 2"/>
          <p:cNvSpPr>
            <a:spLocks noGrp="1"/>
          </p:cNvSpPr>
          <p:nvPr>
            <p:ph idx="1"/>
          </p:nvPr>
        </p:nvSpPr>
        <p:spPr>
          <a:xfrm>
            <a:off x="1141412" y="1634490"/>
            <a:ext cx="9905999" cy="4960620"/>
          </a:xfrm>
        </p:spPr>
        <p:txBody>
          <a:bodyPr>
            <a:normAutofit lnSpcReduction="10000"/>
          </a:bodyPr>
          <a:lstStyle/>
          <a:p>
            <a:r>
              <a:rPr lang="ru-RU" dirty="0" smtClean="0"/>
              <a:t>При изготовлении печатной платы методом фрезеровки необходимо создать два задания:</a:t>
            </a:r>
          </a:p>
          <a:p>
            <a:pPr lvl="1"/>
            <a:r>
              <a:rPr lang="ru-RU" dirty="0" smtClean="0"/>
              <a:t>Фрезеровка дорожек</a:t>
            </a:r>
          </a:p>
          <a:p>
            <a:pPr lvl="2"/>
            <a:r>
              <a:rPr lang="ru-RU" dirty="0" smtClean="0"/>
              <a:t>более тонкая фреза (0.8, 0.4 или 0.2</a:t>
            </a:r>
            <a:r>
              <a:rPr lang="en-US" dirty="0" smtClean="0"/>
              <a:t>mm)</a:t>
            </a:r>
            <a:endParaRPr lang="ru-RU" dirty="0" smtClean="0"/>
          </a:p>
          <a:p>
            <a:pPr lvl="2"/>
            <a:r>
              <a:rPr lang="ru-RU" dirty="0" smtClean="0"/>
              <a:t>Глубина 0.1-0.3</a:t>
            </a:r>
            <a:r>
              <a:rPr lang="en-US" dirty="0" smtClean="0"/>
              <a:t>mm </a:t>
            </a:r>
            <a:r>
              <a:rPr lang="mr-IN" dirty="0" smtClean="0"/>
              <a:t>–</a:t>
            </a:r>
            <a:r>
              <a:rPr lang="en-US" dirty="0" smtClean="0"/>
              <a:t> </a:t>
            </a:r>
            <a:r>
              <a:rPr lang="ru-RU" dirty="0" smtClean="0"/>
              <a:t>нужно лишь снять слой меди</a:t>
            </a:r>
          </a:p>
          <a:p>
            <a:pPr lvl="2"/>
            <a:r>
              <a:rPr lang="ru-RU" dirty="0" smtClean="0"/>
              <a:t>Скорость 3-4 </a:t>
            </a:r>
            <a:r>
              <a:rPr lang="en-US" dirty="0" smtClean="0"/>
              <a:t>mm/s</a:t>
            </a:r>
          </a:p>
          <a:p>
            <a:pPr lvl="1"/>
            <a:r>
              <a:rPr lang="ru-RU" dirty="0" smtClean="0"/>
              <a:t>Фрезеровка контура</a:t>
            </a:r>
          </a:p>
          <a:p>
            <a:pPr lvl="2"/>
            <a:r>
              <a:rPr lang="ru-RU" dirty="0" smtClean="0"/>
              <a:t>Фреза толще, несколько проходов, итоговая глубина </a:t>
            </a:r>
            <a:r>
              <a:rPr lang="en-US" dirty="0" smtClean="0"/>
              <a:t>&gt; </a:t>
            </a:r>
            <a:r>
              <a:rPr lang="ru-RU" dirty="0" smtClean="0"/>
              <a:t>толщина материала (1.7</a:t>
            </a:r>
            <a:r>
              <a:rPr lang="en-US" dirty="0" smtClean="0"/>
              <a:t>mm </a:t>
            </a:r>
            <a:r>
              <a:rPr lang="ru-RU" dirty="0" smtClean="0"/>
              <a:t>для </a:t>
            </a:r>
            <a:r>
              <a:rPr lang="en-US" dirty="0" smtClean="0"/>
              <a:t>1.5mm </a:t>
            </a:r>
            <a:r>
              <a:rPr lang="ru-RU" dirty="0" smtClean="0"/>
              <a:t>текстолита)</a:t>
            </a:r>
          </a:p>
          <a:p>
            <a:r>
              <a:rPr lang="en-US" dirty="0" smtClean="0"/>
              <a:t>Grayscale PNG, </a:t>
            </a:r>
            <a:r>
              <a:rPr lang="ru-RU" dirty="0" smtClean="0"/>
              <a:t>два цвета</a:t>
            </a:r>
          </a:p>
          <a:p>
            <a:pPr lvl="1"/>
            <a:r>
              <a:rPr lang="ru-RU" dirty="0" smtClean="0"/>
              <a:t>Белый обозначает остающиеся фрагменты</a:t>
            </a:r>
          </a:p>
          <a:p>
            <a:pPr lvl="1"/>
            <a:r>
              <a:rPr lang="ru-RU" dirty="0" smtClean="0"/>
              <a:t>Чёрные зоны будут отфрезерованы</a:t>
            </a:r>
            <a:endParaRPr lang="en-US" dirty="0"/>
          </a:p>
        </p:txBody>
      </p:sp>
    </p:spTree>
    <p:extLst>
      <p:ext uri="{BB962C8B-B14F-4D97-AF65-F5344CB8AC3E}">
        <p14:creationId xmlns:p14="http://schemas.microsoft.com/office/powerpoint/2010/main" val="15627313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0131" y="1889760"/>
            <a:ext cx="2959608" cy="24201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 y="1889760"/>
            <a:ext cx="2959608" cy="2420112"/>
          </a:xfrm>
          <a:prstGeom prst="rect">
            <a:avLst/>
          </a:prstGeom>
        </p:spPr>
      </p:pic>
      <p:sp>
        <p:nvSpPr>
          <p:cNvPr id="6" name="TextBox 5"/>
          <p:cNvSpPr txBox="1"/>
          <p:nvPr/>
        </p:nvSpPr>
        <p:spPr>
          <a:xfrm>
            <a:off x="1394460" y="4526280"/>
            <a:ext cx="5015732" cy="646331"/>
          </a:xfrm>
          <a:prstGeom prst="rect">
            <a:avLst/>
          </a:prstGeom>
          <a:noFill/>
        </p:spPr>
        <p:txBody>
          <a:bodyPr wrap="none" rtlCol="0">
            <a:spAutoFit/>
          </a:bodyPr>
          <a:lstStyle/>
          <a:p>
            <a:r>
              <a:rPr lang="ru-RU" dirty="0" smtClean="0"/>
              <a:t>Оба изображения должны быть одного размера</a:t>
            </a:r>
          </a:p>
          <a:p>
            <a:r>
              <a:rPr lang="ru-RU" dirty="0" smtClean="0"/>
              <a:t>Желательно </a:t>
            </a:r>
            <a:r>
              <a:rPr lang="mr-IN" dirty="0" smtClean="0"/>
              <a:t>–</a:t>
            </a:r>
            <a:r>
              <a:rPr lang="ru-RU" dirty="0" smtClean="0"/>
              <a:t> </a:t>
            </a:r>
            <a:r>
              <a:rPr lang="en-US" dirty="0" smtClean="0"/>
              <a:t>300dpi</a:t>
            </a:r>
            <a:endParaRPr lang="en-US" dirty="0"/>
          </a:p>
        </p:txBody>
      </p:sp>
    </p:spTree>
    <p:extLst>
      <p:ext uri="{BB962C8B-B14F-4D97-AF65-F5344CB8AC3E}">
        <p14:creationId xmlns:p14="http://schemas.microsoft.com/office/powerpoint/2010/main" val="694085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Проектирование изделия</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46241" y="-168881"/>
            <a:ext cx="7957829" cy="5960082"/>
          </a:xfrm>
          <a:prstGeom prst="rect">
            <a:avLst/>
          </a:prstGeom>
        </p:spPr>
      </p:pic>
      <p:sp>
        <p:nvSpPr>
          <p:cNvPr id="5" name="TextBox 4"/>
          <p:cNvSpPr txBox="1"/>
          <p:nvPr/>
        </p:nvSpPr>
        <p:spPr>
          <a:xfrm>
            <a:off x="2137410" y="6286500"/>
            <a:ext cx="7625229" cy="369332"/>
          </a:xfrm>
          <a:prstGeom prst="rect">
            <a:avLst/>
          </a:prstGeom>
          <a:noFill/>
        </p:spPr>
        <p:txBody>
          <a:bodyPr wrap="none" rtlCol="0">
            <a:spAutoFit/>
          </a:bodyPr>
          <a:lstStyle/>
          <a:p>
            <a:r>
              <a:rPr lang="ru-RU" dirty="0" smtClean="0"/>
              <a:t>Правильная технология </a:t>
            </a:r>
            <a:r>
              <a:rPr lang="mr-IN" dirty="0" smtClean="0"/>
              <a:t>–</a:t>
            </a:r>
            <a:r>
              <a:rPr lang="ru-RU" dirty="0" smtClean="0"/>
              <a:t> залог удобства отладки, изготовления и ремонта!</a:t>
            </a:r>
            <a:endParaRPr lang="en-US" dirty="0"/>
          </a:p>
        </p:txBody>
      </p:sp>
    </p:spTree>
    <p:extLst>
      <p:ext uri="{BB962C8B-B14F-4D97-AF65-F5344CB8AC3E}">
        <p14:creationId xmlns:p14="http://schemas.microsoft.com/office/powerpoint/2010/main" val="5262615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17641" y="0"/>
            <a:ext cx="9156718" cy="6858000"/>
          </a:xfrm>
          <a:prstGeom prst="rect">
            <a:avLst/>
          </a:prstGeom>
        </p:spPr>
      </p:pic>
    </p:spTree>
    <p:extLst>
      <p:ext uri="{BB962C8B-B14F-4D97-AF65-F5344CB8AC3E}">
        <p14:creationId xmlns:p14="http://schemas.microsoft.com/office/powerpoint/2010/main" val="17701836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517641" y="0"/>
            <a:ext cx="9156718" cy="6858000"/>
          </a:xfrm>
          <a:prstGeom prst="rect">
            <a:avLst/>
          </a:prstGeom>
        </p:spPr>
      </p:pic>
    </p:spTree>
    <p:extLst>
      <p:ext uri="{BB962C8B-B14F-4D97-AF65-F5344CB8AC3E}">
        <p14:creationId xmlns:p14="http://schemas.microsoft.com/office/powerpoint/2010/main" val="2384793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rot="5400000">
            <a:off x="2667001" y="-1149360"/>
            <a:ext cx="6858002" cy="9156721"/>
          </a:xfrm>
          <a:prstGeom prst="rect">
            <a:avLst/>
          </a:prstGeom>
        </p:spPr>
      </p:pic>
    </p:spTree>
    <p:extLst>
      <p:ext uri="{BB962C8B-B14F-4D97-AF65-F5344CB8AC3E}">
        <p14:creationId xmlns:p14="http://schemas.microsoft.com/office/powerpoint/2010/main" val="12007247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17641" y="0"/>
            <a:ext cx="9156718" cy="6858000"/>
          </a:xfrm>
          <a:prstGeom prst="rect">
            <a:avLst/>
          </a:prstGeom>
        </p:spPr>
      </p:pic>
    </p:spTree>
    <p:extLst>
      <p:ext uri="{BB962C8B-B14F-4D97-AF65-F5344CB8AC3E}">
        <p14:creationId xmlns:p14="http://schemas.microsoft.com/office/powerpoint/2010/main" val="6777146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1">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50928"/>
          </a:xfrm>
        </p:spPr>
        <p:txBody>
          <a:bodyPr/>
          <a:lstStyle/>
          <a:p>
            <a:r>
              <a:rPr lang="ru-RU" dirty="0" smtClean="0"/>
              <a:t>Занятие 5. </a:t>
            </a:r>
            <a:r>
              <a:rPr lang="ru-RU" dirty="0" smtClean="0">
                <a:effectLst>
                  <a:glow rad="228600">
                    <a:schemeClr val="bg1">
                      <a:alpha val="40000"/>
                    </a:schemeClr>
                  </a:glow>
                </a:effectLst>
              </a:rPr>
              <a:t>Двигатели</a:t>
            </a:r>
            <a:endParaRPr lang="en-US" dirty="0">
              <a:effectLst>
                <a:glow rad="228600">
                  <a:schemeClr val="bg1">
                    <a:alpha val="40000"/>
                  </a:schemeClr>
                </a:glow>
              </a:effectLst>
            </a:endParaRPr>
          </a:p>
        </p:txBody>
      </p:sp>
    </p:spTree>
    <p:extLst>
      <p:ext uri="{BB962C8B-B14F-4D97-AF65-F5344CB8AC3E}">
        <p14:creationId xmlns:p14="http://schemas.microsoft.com/office/powerpoint/2010/main" val="17384640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Коллекторный двигатель</a:t>
            </a:r>
            <a:endParaRPr lang="en-US" dirty="0"/>
          </a:p>
        </p:txBody>
      </p:sp>
      <p:sp>
        <p:nvSpPr>
          <p:cNvPr id="3" name="Content Placeholder 2"/>
          <p:cNvSpPr>
            <a:spLocks noGrp="1"/>
          </p:cNvSpPr>
          <p:nvPr>
            <p:ph idx="1"/>
          </p:nvPr>
        </p:nvSpPr>
        <p:spPr/>
        <p:txBody>
          <a:bodyPr/>
          <a:lstStyle/>
          <a:p>
            <a:r>
              <a:rPr lang="ru-RU" dirty="0" smtClean="0"/>
              <a:t>Двигатель постоянного тока с коммутацией обмоток ротора щётками и коллектором</a:t>
            </a:r>
            <a:endParaRPr lang="en-US" dirty="0" smtClean="0"/>
          </a:p>
          <a:p>
            <a:r>
              <a:rPr lang="ru-RU" dirty="0" smtClean="0"/>
              <a:t>Обеспечивает высокую скорость</a:t>
            </a:r>
            <a:br>
              <a:rPr lang="ru-RU" dirty="0" smtClean="0"/>
            </a:br>
            <a:r>
              <a:rPr lang="ru-RU" dirty="0" smtClean="0"/>
              <a:t>вращения</a:t>
            </a:r>
          </a:p>
          <a:p>
            <a:r>
              <a:rPr lang="ru-RU" dirty="0" smtClean="0"/>
              <a:t>Легко реверсируется</a:t>
            </a:r>
          </a:p>
          <a:p>
            <a:r>
              <a:rPr lang="ru-RU" dirty="0" smtClean="0"/>
              <a:t>Может быть генератором</a:t>
            </a:r>
          </a:p>
        </p:txBody>
      </p:sp>
      <p:pic>
        <p:nvPicPr>
          <p:cNvPr id="4" name="Picture 3"/>
          <p:cNvPicPr>
            <a:picLocks noChangeAspect="1"/>
          </p:cNvPicPr>
          <p:nvPr/>
        </p:nvPicPr>
        <p:blipFill>
          <a:blip r:embed="rId2"/>
          <a:stretch>
            <a:fillRect/>
          </a:stretch>
        </p:blipFill>
        <p:spPr>
          <a:xfrm>
            <a:off x="6235700" y="2870200"/>
            <a:ext cx="4978400" cy="3289300"/>
          </a:xfrm>
          <a:prstGeom prst="rect">
            <a:avLst/>
          </a:prstGeom>
        </p:spPr>
      </p:pic>
      <p:pic>
        <p:nvPicPr>
          <p:cNvPr id="5" name="Picture 4"/>
          <p:cNvPicPr>
            <a:picLocks noChangeAspect="1"/>
          </p:cNvPicPr>
          <p:nvPr/>
        </p:nvPicPr>
        <p:blipFill>
          <a:blip r:embed="rId3"/>
          <a:stretch>
            <a:fillRect/>
          </a:stretch>
        </p:blipFill>
        <p:spPr>
          <a:xfrm>
            <a:off x="8507411" y="178594"/>
            <a:ext cx="2540000" cy="1536700"/>
          </a:xfrm>
          <a:prstGeom prst="rect">
            <a:avLst/>
          </a:prstGeom>
        </p:spPr>
      </p:pic>
      <p:sp>
        <p:nvSpPr>
          <p:cNvPr id="6" name="TextBox 5"/>
          <p:cNvSpPr txBox="1"/>
          <p:nvPr/>
        </p:nvSpPr>
        <p:spPr>
          <a:xfrm>
            <a:off x="7875270" y="1678265"/>
            <a:ext cx="4112857" cy="369332"/>
          </a:xfrm>
          <a:prstGeom prst="rect">
            <a:avLst/>
          </a:prstGeom>
          <a:noFill/>
        </p:spPr>
        <p:txBody>
          <a:bodyPr wrap="none" rtlCol="0">
            <a:spAutoFit/>
          </a:bodyPr>
          <a:lstStyle/>
          <a:p>
            <a:r>
              <a:rPr lang="ru-RU" dirty="0" smtClean="0"/>
              <a:t>КД с электромагнитным возбуждением</a:t>
            </a:r>
            <a:endParaRPr lang="en-US" dirty="0"/>
          </a:p>
        </p:txBody>
      </p:sp>
    </p:spTree>
    <p:extLst>
      <p:ext uri="{BB962C8B-B14F-4D97-AF65-F5344CB8AC3E}">
        <p14:creationId xmlns:p14="http://schemas.microsoft.com/office/powerpoint/2010/main" val="19246210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Коллекторный двигатель</a:t>
            </a:r>
            <a:endParaRPr lang="en-US" dirty="0"/>
          </a:p>
        </p:txBody>
      </p:sp>
      <p:sp>
        <p:nvSpPr>
          <p:cNvPr id="3" name="Content Placeholder 2"/>
          <p:cNvSpPr>
            <a:spLocks noGrp="1"/>
          </p:cNvSpPr>
          <p:nvPr>
            <p:ph idx="1"/>
          </p:nvPr>
        </p:nvSpPr>
        <p:spPr>
          <a:xfrm>
            <a:off x="1141412" y="2249486"/>
            <a:ext cx="9905999" cy="4517074"/>
          </a:xfrm>
        </p:spPr>
        <p:txBody>
          <a:bodyPr>
            <a:normAutofit lnSpcReduction="10000"/>
          </a:bodyPr>
          <a:lstStyle/>
          <a:p>
            <a:r>
              <a:rPr lang="ru-RU" dirty="0" smtClean="0"/>
              <a:t>Магнитное поле статора может создаваться</a:t>
            </a:r>
          </a:p>
          <a:p>
            <a:pPr lvl="1"/>
            <a:r>
              <a:rPr lang="ru-RU" dirty="0" smtClean="0"/>
              <a:t>Постоянным магнитом (двигатели постоянного тока)</a:t>
            </a:r>
          </a:p>
          <a:p>
            <a:pPr lvl="1"/>
            <a:r>
              <a:rPr lang="ru-RU" dirty="0" smtClean="0"/>
              <a:t>Электромагнитом (допускают включение на постоянном и переменном токе)</a:t>
            </a:r>
          </a:p>
          <a:p>
            <a:pPr lvl="2"/>
            <a:r>
              <a:rPr lang="ru-RU" dirty="0" smtClean="0"/>
              <a:t>Последовательное включение: при низких оборотах момент растёт</a:t>
            </a:r>
          </a:p>
          <a:p>
            <a:pPr lvl="2"/>
            <a:r>
              <a:rPr lang="ru-RU" dirty="0" smtClean="0"/>
              <a:t>Параллельное включение: момент неизменен</a:t>
            </a:r>
          </a:p>
          <a:p>
            <a:r>
              <a:rPr lang="ru-RU" dirty="0" smtClean="0"/>
              <a:t>Имеет наибольший момент при старте =</a:t>
            </a:r>
            <a:r>
              <a:rPr lang="en-US" dirty="0" smtClean="0"/>
              <a:t>&gt; </a:t>
            </a:r>
            <a:r>
              <a:rPr lang="ru-RU" dirty="0" smtClean="0"/>
              <a:t>обороты стабилизируются в районе определённого числа в зависимости от приложенного напряжения</a:t>
            </a:r>
          </a:p>
          <a:p>
            <a:r>
              <a:rPr lang="ru-RU" dirty="0" smtClean="0"/>
              <a:t>Реверсирование КД с постоянными магнитами выполняется сменой полярности питания</a:t>
            </a:r>
            <a:endParaRPr lang="en-US" dirty="0"/>
          </a:p>
        </p:txBody>
      </p:sp>
    </p:spTree>
    <p:extLst>
      <p:ext uri="{BB962C8B-B14F-4D97-AF65-F5344CB8AC3E}">
        <p14:creationId xmlns:p14="http://schemas.microsoft.com/office/powerpoint/2010/main" val="1483022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Правила Кирхгофа</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64210" y="1726420"/>
            <a:ext cx="6717064" cy="4977344"/>
          </a:xfrm>
          <a:prstGeom prst="rect">
            <a:avLst/>
          </a:prstGeom>
        </p:spPr>
      </p:pic>
    </p:spTree>
    <p:extLst>
      <p:ext uri="{BB962C8B-B14F-4D97-AF65-F5344CB8AC3E}">
        <p14:creationId xmlns:p14="http://schemas.microsoft.com/office/powerpoint/2010/main" val="5261130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Шаговый двигатель</a:t>
            </a:r>
            <a:endParaRPr lang="en-US" dirty="0"/>
          </a:p>
        </p:txBody>
      </p:sp>
      <p:sp>
        <p:nvSpPr>
          <p:cNvPr id="3" name="Content Placeholder 2"/>
          <p:cNvSpPr>
            <a:spLocks noGrp="1"/>
          </p:cNvSpPr>
          <p:nvPr>
            <p:ph idx="1"/>
          </p:nvPr>
        </p:nvSpPr>
        <p:spPr>
          <a:xfrm>
            <a:off x="1141412" y="2249486"/>
            <a:ext cx="9905999" cy="4242754"/>
          </a:xfrm>
        </p:spPr>
        <p:txBody>
          <a:bodyPr>
            <a:normAutofit fontScale="92500" lnSpcReduction="10000"/>
          </a:bodyPr>
          <a:lstStyle/>
          <a:p>
            <a:r>
              <a:rPr lang="ru-RU" dirty="0"/>
              <a:t>Бесщёточные двигатели постоянного тока</a:t>
            </a:r>
          </a:p>
          <a:p>
            <a:r>
              <a:rPr lang="ru-RU" dirty="0"/>
              <a:t>При подаче на обмотки двигателя импульса напряжения поворот его ротора осуществляется на некоторый угол : шаг</a:t>
            </a:r>
          </a:p>
          <a:p>
            <a:r>
              <a:rPr lang="ru-RU" dirty="0"/>
              <a:t>Наиболее распространённые шаги </a:t>
            </a:r>
            <a:r>
              <a:rPr lang="mr-IN" dirty="0"/>
              <a:t>–</a:t>
            </a:r>
            <a:r>
              <a:rPr lang="ru-RU" dirty="0"/>
              <a:t> </a:t>
            </a:r>
            <a:r>
              <a:rPr lang="en-US" dirty="0"/>
              <a:t>15°, 7.5°, </a:t>
            </a:r>
            <a:r>
              <a:rPr lang="en-US" b="1" dirty="0"/>
              <a:t>1.8°</a:t>
            </a:r>
            <a:r>
              <a:rPr lang="en-US" dirty="0"/>
              <a:t> </a:t>
            </a:r>
            <a:r>
              <a:rPr lang="ru-RU" dirty="0"/>
              <a:t>и 0.9</a:t>
            </a:r>
            <a:r>
              <a:rPr lang="en-US" dirty="0"/>
              <a:t>°</a:t>
            </a:r>
            <a:endParaRPr lang="ru-RU" dirty="0"/>
          </a:p>
          <a:p>
            <a:r>
              <a:rPr lang="ru-RU" dirty="0"/>
              <a:t>Шаг не </a:t>
            </a:r>
            <a:r>
              <a:rPr lang="ru-RU" dirty="0" smtClean="0"/>
              <a:t>зависит от тока</a:t>
            </a:r>
            <a:endParaRPr lang="en-US" dirty="0"/>
          </a:p>
          <a:p>
            <a:r>
              <a:rPr lang="ru-RU" dirty="0" smtClean="0"/>
              <a:t>Момент зависит от приложенного напряжения и =</a:t>
            </a:r>
            <a:r>
              <a:rPr lang="en-US" dirty="0" smtClean="0"/>
              <a:t>&gt; </a:t>
            </a:r>
            <a:r>
              <a:rPr lang="ru-RU" dirty="0" smtClean="0"/>
              <a:t>тока</a:t>
            </a:r>
          </a:p>
          <a:p>
            <a:r>
              <a:rPr lang="ru-RU" dirty="0"/>
              <a:t>Момент вращения ротора шагового двигателя, в отличие от остальных типов двигателей постоянного тока, максимален на минимальной скорости вращения</a:t>
            </a:r>
            <a:endParaRPr lang="en-US" dirty="0"/>
          </a:p>
        </p:txBody>
      </p:sp>
    </p:spTree>
    <p:extLst>
      <p:ext uri="{BB962C8B-B14F-4D97-AF65-F5344CB8AC3E}">
        <p14:creationId xmlns:p14="http://schemas.microsoft.com/office/powerpoint/2010/main" val="18839402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54161" y="90170"/>
            <a:ext cx="9080500" cy="6654800"/>
          </a:xfrm>
          <a:prstGeom prst="rect">
            <a:avLst/>
          </a:prstGeom>
        </p:spPr>
      </p:pic>
    </p:spTree>
    <p:extLst>
      <p:ext uri="{BB962C8B-B14F-4D97-AF65-F5344CB8AC3E}">
        <p14:creationId xmlns:p14="http://schemas.microsoft.com/office/powerpoint/2010/main" val="7596373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Управление ШД</a:t>
            </a:r>
            <a:endParaRPr lang="en-US" dirty="0"/>
          </a:p>
        </p:txBody>
      </p:sp>
      <p:sp>
        <p:nvSpPr>
          <p:cNvPr id="3" name="Content Placeholder 2"/>
          <p:cNvSpPr>
            <a:spLocks noGrp="1"/>
          </p:cNvSpPr>
          <p:nvPr>
            <p:ph idx="1"/>
          </p:nvPr>
        </p:nvSpPr>
        <p:spPr>
          <a:xfrm>
            <a:off x="1141413" y="2249486"/>
            <a:ext cx="6214428" cy="4299904"/>
          </a:xfrm>
        </p:spPr>
        <p:txBody>
          <a:bodyPr/>
          <a:lstStyle/>
          <a:p>
            <a:r>
              <a:rPr lang="ru-RU" dirty="0"/>
              <a:t>Варианты исполнения обмоток шагового двигателя: а) униполярный; б) биполярный; в) </a:t>
            </a:r>
            <a:r>
              <a:rPr lang="ru-RU" dirty="0" err="1" smtClean="0"/>
              <a:t>четырехобмоточный</a:t>
            </a:r>
            <a:endParaRPr lang="ru-RU" dirty="0" smtClean="0"/>
          </a:p>
          <a:p>
            <a:r>
              <a:rPr lang="ru-RU" dirty="0" smtClean="0"/>
              <a:t>В первом случае можно подключить средние точки к земле и поочерёдно подавать импульсы одной полярности на крайние выводы</a:t>
            </a:r>
          </a:p>
          <a:p>
            <a:r>
              <a:rPr lang="ru-RU" dirty="0" smtClean="0"/>
              <a:t>В варианте Б необходимо переключать полярность обмоток</a:t>
            </a:r>
            <a:endParaRPr lang="en-US" dirty="0"/>
          </a:p>
        </p:txBody>
      </p:sp>
      <p:pic>
        <p:nvPicPr>
          <p:cNvPr id="4" name="Picture 3"/>
          <p:cNvPicPr>
            <a:picLocks noChangeAspect="1"/>
          </p:cNvPicPr>
          <p:nvPr/>
        </p:nvPicPr>
        <p:blipFill>
          <a:blip r:embed="rId3"/>
          <a:stretch>
            <a:fillRect/>
          </a:stretch>
        </p:blipFill>
        <p:spPr>
          <a:xfrm>
            <a:off x="7355840" y="251460"/>
            <a:ext cx="3949700" cy="5829300"/>
          </a:xfrm>
          <a:prstGeom prst="rect">
            <a:avLst/>
          </a:prstGeom>
        </p:spPr>
      </p:pic>
    </p:spTree>
    <p:extLst>
      <p:ext uri="{BB962C8B-B14F-4D97-AF65-F5344CB8AC3E}">
        <p14:creationId xmlns:p14="http://schemas.microsoft.com/office/powerpoint/2010/main" val="2920815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Синхронный двигатель</a:t>
            </a:r>
            <a:endParaRPr lang="en-US" dirty="0"/>
          </a:p>
        </p:txBody>
      </p:sp>
      <p:sp>
        <p:nvSpPr>
          <p:cNvPr id="3" name="Content Placeholder 2"/>
          <p:cNvSpPr>
            <a:spLocks noGrp="1"/>
          </p:cNvSpPr>
          <p:nvPr>
            <p:ph idx="1"/>
          </p:nvPr>
        </p:nvSpPr>
        <p:spPr/>
        <p:txBody>
          <a:bodyPr/>
          <a:lstStyle/>
          <a:p>
            <a:r>
              <a:rPr lang="ru-RU" dirty="0" smtClean="0"/>
              <a:t>Обычно рассчитан на 3 фазы</a:t>
            </a:r>
          </a:p>
          <a:p>
            <a:r>
              <a:rPr lang="ru-RU" dirty="0" smtClean="0"/>
              <a:t>Имеет наибольший момент в районе оптимальных оборотов</a:t>
            </a:r>
          </a:p>
          <a:p>
            <a:r>
              <a:rPr lang="ru-RU" dirty="0" smtClean="0"/>
              <a:t>Управление сводится к созданию </a:t>
            </a:r>
            <a:r>
              <a:rPr lang="en-US" dirty="0" smtClean="0"/>
              <a:t>n-</a:t>
            </a:r>
            <a:r>
              <a:rPr lang="ru-RU" dirty="0" smtClean="0"/>
              <a:t>фазного переменного тока заданной частоты</a:t>
            </a:r>
          </a:p>
          <a:p>
            <a:pPr lvl="1"/>
            <a:r>
              <a:rPr lang="ru-RU" dirty="0" smtClean="0"/>
              <a:t>С помощью частотного преобразователя</a:t>
            </a:r>
          </a:p>
          <a:p>
            <a:pPr lvl="1"/>
            <a:r>
              <a:rPr lang="ru-RU" dirty="0" smtClean="0"/>
              <a:t>Моделисты называют из </a:t>
            </a:r>
            <a:r>
              <a:rPr lang="en-US" dirty="0" smtClean="0"/>
              <a:t>ESC (electronic speed control unit)</a:t>
            </a:r>
            <a:endParaRPr lang="ru-RU" dirty="0" smtClean="0"/>
          </a:p>
          <a:p>
            <a:endParaRPr lang="en-US" dirty="0"/>
          </a:p>
        </p:txBody>
      </p:sp>
    </p:spTree>
    <p:extLst>
      <p:ext uri="{BB962C8B-B14F-4D97-AF65-F5344CB8AC3E}">
        <p14:creationId xmlns:p14="http://schemas.microsoft.com/office/powerpoint/2010/main" val="8844365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72150" y="3979536"/>
            <a:ext cx="6502400" cy="2280294"/>
          </a:xfrm>
          <a:prstGeom prst="rect">
            <a:avLst/>
          </a:prstGeom>
        </p:spPr>
      </p:pic>
      <p:sp>
        <p:nvSpPr>
          <p:cNvPr id="2" name="Title 1"/>
          <p:cNvSpPr>
            <a:spLocks noGrp="1"/>
          </p:cNvSpPr>
          <p:nvPr>
            <p:ph type="title"/>
          </p:nvPr>
        </p:nvSpPr>
        <p:spPr/>
        <p:txBody>
          <a:bodyPr/>
          <a:lstStyle/>
          <a:p>
            <a:r>
              <a:rPr lang="ru-RU" dirty="0" smtClean="0"/>
              <a:t>Управление двигателями</a:t>
            </a:r>
            <a:endParaRPr lang="en-US" dirty="0"/>
          </a:p>
        </p:txBody>
      </p:sp>
      <p:sp>
        <p:nvSpPr>
          <p:cNvPr id="3" name="Content Placeholder 2"/>
          <p:cNvSpPr>
            <a:spLocks noGrp="1"/>
          </p:cNvSpPr>
          <p:nvPr>
            <p:ph idx="1"/>
          </p:nvPr>
        </p:nvSpPr>
        <p:spPr/>
        <p:txBody>
          <a:bodyPr/>
          <a:lstStyle/>
          <a:p>
            <a:r>
              <a:rPr lang="ru-RU" dirty="0" smtClean="0"/>
              <a:t>Коллекторный двигатель требует изменения силы тока для изменения момента; обороты двигателя могут снижаться под нагрузкой.</a:t>
            </a:r>
          </a:p>
          <a:p>
            <a:r>
              <a:rPr lang="ru-RU" dirty="0" smtClean="0"/>
              <a:t>Шаговый двигатель требует работы в 4 такта (либо более)</a:t>
            </a:r>
            <a:endParaRPr lang="en-US" dirty="0"/>
          </a:p>
        </p:txBody>
      </p:sp>
      <p:pic>
        <p:nvPicPr>
          <p:cNvPr id="5" name="Picture 4"/>
          <p:cNvPicPr>
            <a:picLocks noChangeAspect="1"/>
          </p:cNvPicPr>
          <p:nvPr/>
        </p:nvPicPr>
        <p:blipFill>
          <a:blip r:embed="rId3"/>
          <a:stretch>
            <a:fillRect/>
          </a:stretch>
        </p:blipFill>
        <p:spPr>
          <a:xfrm>
            <a:off x="-177167" y="3979536"/>
            <a:ext cx="6167159" cy="2280294"/>
          </a:xfrm>
          <a:prstGeom prst="rect">
            <a:avLst/>
          </a:prstGeom>
        </p:spPr>
      </p:pic>
      <p:sp>
        <p:nvSpPr>
          <p:cNvPr id="7" name="TextBox 6"/>
          <p:cNvSpPr txBox="1"/>
          <p:nvPr/>
        </p:nvSpPr>
        <p:spPr>
          <a:xfrm>
            <a:off x="605790" y="6423660"/>
            <a:ext cx="10831811" cy="369332"/>
          </a:xfrm>
          <a:prstGeom prst="rect">
            <a:avLst/>
          </a:prstGeom>
          <a:noFill/>
        </p:spPr>
        <p:txBody>
          <a:bodyPr wrap="none" rtlCol="0">
            <a:spAutoFit/>
          </a:bodyPr>
          <a:lstStyle/>
          <a:p>
            <a:r>
              <a:rPr lang="ru-RU" dirty="0" smtClean="0"/>
              <a:t>Волновой режим			Полный шаг					Полушаг							</a:t>
            </a:r>
            <a:r>
              <a:rPr lang="ru-RU" dirty="0" err="1" smtClean="0"/>
              <a:t>Микрошаг</a:t>
            </a:r>
            <a:endParaRPr lang="en-US" dirty="0"/>
          </a:p>
        </p:txBody>
      </p:sp>
    </p:spTree>
    <p:extLst>
      <p:ext uri="{BB962C8B-B14F-4D97-AF65-F5344CB8AC3E}">
        <p14:creationId xmlns:p14="http://schemas.microsoft.com/office/powerpoint/2010/main" val="7623336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ULN2003: </a:t>
            </a:r>
            <a:r>
              <a:rPr lang="ru-RU" dirty="0" smtClean="0"/>
              <a:t>однополярный драйвер</a:t>
            </a:r>
            <a:endParaRPr lang="en-US" dirty="0"/>
          </a:p>
        </p:txBody>
      </p:sp>
      <p:sp>
        <p:nvSpPr>
          <p:cNvPr id="3" name="Content Placeholder 2"/>
          <p:cNvSpPr>
            <a:spLocks noGrp="1"/>
          </p:cNvSpPr>
          <p:nvPr>
            <p:ph idx="1"/>
          </p:nvPr>
        </p:nvSpPr>
        <p:spPr/>
        <p:txBody>
          <a:bodyPr/>
          <a:lstStyle/>
          <a:p>
            <a:r>
              <a:rPr lang="ru-RU" dirty="0" smtClean="0"/>
              <a:t>Может применяться для коммутации четырёх цепей средней мощности</a:t>
            </a:r>
          </a:p>
          <a:p>
            <a:r>
              <a:rPr lang="ru-RU" dirty="0" smtClean="0"/>
              <a:t>Как пример </a:t>
            </a:r>
            <a:r>
              <a:rPr lang="mr-IN" dirty="0" smtClean="0"/>
              <a:t>–</a:t>
            </a:r>
            <a:r>
              <a:rPr lang="ru-RU" dirty="0" smtClean="0"/>
              <a:t> для коммутации однополярного шагового двигателя (с обмотками с отводом)</a:t>
            </a:r>
            <a:endParaRPr lang="en-US" dirty="0"/>
          </a:p>
        </p:txBody>
      </p:sp>
    </p:spTree>
    <p:extLst>
      <p:ext uri="{BB962C8B-B14F-4D97-AF65-F5344CB8AC3E}">
        <p14:creationId xmlns:p14="http://schemas.microsoft.com/office/powerpoint/2010/main" val="14480658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ULN2003</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877433" y="213362"/>
            <a:ext cx="5905500" cy="3162300"/>
          </a:xfrm>
          <a:prstGeom prst="rect">
            <a:avLst/>
          </a:prstGeom>
        </p:spPr>
      </p:pic>
      <p:pic>
        <p:nvPicPr>
          <p:cNvPr id="7" name="Picture 6"/>
          <p:cNvPicPr>
            <a:picLocks noChangeAspect="1"/>
          </p:cNvPicPr>
          <p:nvPr/>
        </p:nvPicPr>
        <p:blipFill>
          <a:blip r:embed="rId3"/>
          <a:stretch>
            <a:fillRect/>
          </a:stretch>
        </p:blipFill>
        <p:spPr>
          <a:xfrm>
            <a:off x="1892933" y="3451861"/>
            <a:ext cx="8890000" cy="3390900"/>
          </a:xfrm>
          <a:prstGeom prst="rect">
            <a:avLst/>
          </a:prstGeom>
        </p:spPr>
      </p:pic>
    </p:spTree>
    <p:extLst>
      <p:ext uri="{BB962C8B-B14F-4D97-AF65-F5344CB8AC3E}">
        <p14:creationId xmlns:p14="http://schemas.microsoft.com/office/powerpoint/2010/main" val="12160858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03570" y="2672239"/>
            <a:ext cx="6389370" cy="2279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904990" y="0"/>
            <a:ext cx="4142421" cy="2565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ru-RU" dirty="0" smtClean="0"/>
              <a:t>Н-мост</a:t>
            </a:r>
            <a:endParaRPr lang="en-US" dirty="0"/>
          </a:p>
        </p:txBody>
      </p:sp>
      <p:sp>
        <p:nvSpPr>
          <p:cNvPr id="3" name="Content Placeholder 2"/>
          <p:cNvSpPr>
            <a:spLocks noGrp="1"/>
          </p:cNvSpPr>
          <p:nvPr>
            <p:ph idx="1"/>
          </p:nvPr>
        </p:nvSpPr>
        <p:spPr/>
        <p:txBody>
          <a:bodyPr/>
          <a:lstStyle/>
          <a:p>
            <a:r>
              <a:rPr lang="ru-RU" dirty="0" smtClean="0"/>
              <a:t>Применяется для реверсирования</a:t>
            </a:r>
            <a:br>
              <a:rPr lang="ru-RU" dirty="0" smtClean="0"/>
            </a:br>
            <a:r>
              <a:rPr lang="ru-RU" dirty="0" smtClean="0"/>
              <a:t>(смены полярности) на </a:t>
            </a:r>
            <a:br>
              <a:rPr lang="ru-RU" dirty="0" smtClean="0"/>
            </a:br>
            <a:r>
              <a:rPr lang="ru-RU" dirty="0" smtClean="0"/>
              <a:t>нагрузке</a:t>
            </a:r>
          </a:p>
          <a:p>
            <a:r>
              <a:rPr lang="ru-RU" dirty="0" smtClean="0"/>
              <a:t>В роли ключей используются</a:t>
            </a:r>
            <a:br>
              <a:rPr lang="ru-RU" dirty="0" smtClean="0"/>
            </a:br>
            <a:r>
              <a:rPr lang="ru-RU" dirty="0" smtClean="0"/>
              <a:t>биполярные либо </a:t>
            </a:r>
            <a:r>
              <a:rPr lang="en-US" dirty="0" smtClean="0"/>
              <a:t>MOSFET-</a:t>
            </a:r>
            <a:r>
              <a:rPr lang="ru-RU" dirty="0" smtClean="0"/>
              <a:t/>
            </a:r>
            <a:br>
              <a:rPr lang="ru-RU" dirty="0" smtClean="0"/>
            </a:br>
            <a:r>
              <a:rPr lang="ru-RU" dirty="0" smtClean="0"/>
              <a:t>транзисторы, зачастую </a:t>
            </a:r>
            <a:br>
              <a:rPr lang="ru-RU" dirty="0" smtClean="0"/>
            </a:br>
            <a:r>
              <a:rPr lang="ru-RU" dirty="0" smtClean="0"/>
              <a:t>собранные в виде интегральной микросхемы</a:t>
            </a:r>
          </a:p>
        </p:txBody>
      </p:sp>
      <p:pic>
        <p:nvPicPr>
          <p:cNvPr id="5" name="Picture 4"/>
          <p:cNvPicPr>
            <a:picLocks noChangeAspect="1"/>
          </p:cNvPicPr>
          <p:nvPr/>
        </p:nvPicPr>
        <p:blipFill>
          <a:blip r:embed="rId2"/>
          <a:stretch>
            <a:fillRect/>
          </a:stretch>
        </p:blipFill>
        <p:spPr>
          <a:xfrm>
            <a:off x="6904990" y="0"/>
            <a:ext cx="3937000" cy="2413000"/>
          </a:xfrm>
          <a:prstGeom prst="rect">
            <a:avLst/>
          </a:prstGeom>
        </p:spPr>
      </p:pic>
      <p:sp>
        <p:nvSpPr>
          <p:cNvPr id="6" name="TextBox 5"/>
          <p:cNvSpPr txBox="1"/>
          <p:nvPr/>
        </p:nvSpPr>
        <p:spPr>
          <a:xfrm>
            <a:off x="7886700" y="2249487"/>
            <a:ext cx="2302425" cy="369332"/>
          </a:xfrm>
          <a:prstGeom prst="rect">
            <a:avLst/>
          </a:prstGeom>
          <a:noFill/>
        </p:spPr>
        <p:txBody>
          <a:bodyPr wrap="none" rtlCol="0">
            <a:spAutoFit/>
          </a:bodyPr>
          <a:lstStyle/>
          <a:p>
            <a:r>
              <a:rPr lang="ru-RU" dirty="0" smtClean="0">
                <a:solidFill>
                  <a:schemeClr val="bg1"/>
                </a:solidFill>
              </a:rPr>
              <a:t>Эквивалентная схема</a:t>
            </a:r>
            <a:endParaRPr lang="en-US" dirty="0">
              <a:solidFill>
                <a:schemeClr val="bg1"/>
              </a:solidFill>
            </a:endParaRPr>
          </a:p>
        </p:txBody>
      </p:sp>
      <p:pic>
        <p:nvPicPr>
          <p:cNvPr id="8" name="Picture 7"/>
          <p:cNvPicPr>
            <a:picLocks noChangeAspect="1"/>
          </p:cNvPicPr>
          <p:nvPr/>
        </p:nvPicPr>
        <p:blipFill>
          <a:blip r:embed="rId3"/>
          <a:stretch>
            <a:fillRect/>
          </a:stretch>
        </p:blipFill>
        <p:spPr>
          <a:xfrm>
            <a:off x="5703570" y="2618819"/>
            <a:ext cx="6389370" cy="1963292"/>
          </a:xfrm>
          <a:prstGeom prst="rect">
            <a:avLst/>
          </a:prstGeom>
        </p:spPr>
      </p:pic>
      <p:sp>
        <p:nvSpPr>
          <p:cNvPr id="9" name="TextBox 8"/>
          <p:cNvSpPr txBox="1"/>
          <p:nvPr/>
        </p:nvSpPr>
        <p:spPr>
          <a:xfrm>
            <a:off x="8332470" y="4549844"/>
            <a:ext cx="1611980" cy="369332"/>
          </a:xfrm>
          <a:prstGeom prst="rect">
            <a:avLst/>
          </a:prstGeom>
          <a:noFill/>
        </p:spPr>
        <p:txBody>
          <a:bodyPr wrap="none" rtlCol="0">
            <a:spAutoFit/>
          </a:bodyPr>
          <a:lstStyle/>
          <a:p>
            <a:r>
              <a:rPr lang="ru-RU" smtClean="0">
                <a:solidFill>
                  <a:schemeClr val="bg1"/>
                </a:solidFill>
              </a:rPr>
              <a:t>Два состояния</a:t>
            </a:r>
            <a:endParaRPr lang="en-US" dirty="0">
              <a:solidFill>
                <a:schemeClr val="bg1"/>
              </a:solidFill>
            </a:endParaRPr>
          </a:p>
        </p:txBody>
      </p:sp>
    </p:spTree>
    <p:extLst>
      <p:ext uri="{BB962C8B-B14F-4D97-AF65-F5344CB8AC3E}">
        <p14:creationId xmlns:p14="http://schemas.microsoft.com/office/powerpoint/2010/main" val="488940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L293 </a:t>
            </a:r>
            <a:r>
              <a:rPr lang="ru-RU" dirty="0" smtClean="0"/>
              <a:t>и </a:t>
            </a:r>
            <a:r>
              <a:rPr lang="en-US" dirty="0" smtClean="0"/>
              <a:t>L298: </a:t>
            </a:r>
            <a:r>
              <a:rPr lang="ru-RU" dirty="0" err="1" smtClean="0"/>
              <a:t>двуполярные</a:t>
            </a:r>
            <a:r>
              <a:rPr lang="ru-RU" dirty="0" smtClean="0"/>
              <a:t> драйверы</a:t>
            </a:r>
            <a:endParaRPr lang="en-US" dirty="0"/>
          </a:p>
        </p:txBody>
      </p:sp>
      <p:sp>
        <p:nvSpPr>
          <p:cNvPr id="3" name="Content Placeholder 2"/>
          <p:cNvSpPr>
            <a:spLocks noGrp="1"/>
          </p:cNvSpPr>
          <p:nvPr>
            <p:ph idx="1"/>
          </p:nvPr>
        </p:nvSpPr>
        <p:spPr/>
        <p:txBody>
          <a:bodyPr/>
          <a:lstStyle/>
          <a:p>
            <a:r>
              <a:rPr lang="ru-RU" dirty="0" smtClean="0"/>
              <a:t>В отличие от </a:t>
            </a:r>
            <a:r>
              <a:rPr lang="en-US" dirty="0" smtClean="0"/>
              <a:t>ULN2003, </a:t>
            </a:r>
            <a:r>
              <a:rPr lang="ru-RU" dirty="0" smtClean="0"/>
              <a:t>указанные микросхемы не только замыкают и размыкают цепь, но и могут менять полярность подключенной нагрузки</a:t>
            </a:r>
          </a:p>
          <a:p>
            <a:r>
              <a:rPr lang="en-US" dirty="0" smtClean="0"/>
              <a:t>=&gt; </a:t>
            </a:r>
            <a:r>
              <a:rPr lang="ru-RU" dirty="0" smtClean="0"/>
              <a:t>могут реверсировать 2 КД или 1 ШД</a:t>
            </a:r>
            <a:endParaRPr lang="en-US" dirty="0"/>
          </a:p>
        </p:txBody>
      </p:sp>
      <p:pic>
        <p:nvPicPr>
          <p:cNvPr id="4" name="Picture 3"/>
          <p:cNvPicPr>
            <a:picLocks noChangeAspect="1"/>
          </p:cNvPicPr>
          <p:nvPr/>
        </p:nvPicPr>
        <p:blipFill>
          <a:blip r:embed="rId2"/>
          <a:stretch>
            <a:fillRect/>
          </a:stretch>
        </p:blipFill>
        <p:spPr>
          <a:xfrm>
            <a:off x="7297228" y="3520440"/>
            <a:ext cx="4321619" cy="2868930"/>
          </a:xfrm>
          <a:prstGeom prst="rect">
            <a:avLst/>
          </a:prstGeom>
        </p:spPr>
      </p:pic>
      <p:pic>
        <p:nvPicPr>
          <p:cNvPr id="5" name="Picture 4"/>
          <p:cNvPicPr>
            <a:picLocks noChangeAspect="1"/>
          </p:cNvPicPr>
          <p:nvPr/>
        </p:nvPicPr>
        <p:blipFill>
          <a:blip r:embed="rId3"/>
          <a:stretch>
            <a:fillRect/>
          </a:stretch>
        </p:blipFill>
        <p:spPr>
          <a:xfrm>
            <a:off x="1913890" y="4234614"/>
            <a:ext cx="3469640" cy="2623386"/>
          </a:xfrm>
          <a:prstGeom prst="rect">
            <a:avLst/>
          </a:prstGeom>
        </p:spPr>
      </p:pic>
    </p:spTree>
    <p:extLst>
      <p:ext uri="{BB962C8B-B14F-4D97-AF65-F5344CB8AC3E}">
        <p14:creationId xmlns:p14="http://schemas.microsoft.com/office/powerpoint/2010/main" val="1362429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Драйверы шаговых двигателей</a:t>
            </a:r>
            <a:endParaRPr lang="en-US" dirty="0"/>
          </a:p>
        </p:txBody>
      </p:sp>
      <p:sp>
        <p:nvSpPr>
          <p:cNvPr id="3" name="Content Placeholder 2"/>
          <p:cNvSpPr>
            <a:spLocks noGrp="1"/>
          </p:cNvSpPr>
          <p:nvPr>
            <p:ph idx="1"/>
          </p:nvPr>
        </p:nvSpPr>
        <p:spPr>
          <a:xfrm>
            <a:off x="1141412" y="1712913"/>
            <a:ext cx="9905999" cy="3541714"/>
          </a:xfrm>
        </p:spPr>
        <p:txBody>
          <a:bodyPr/>
          <a:lstStyle/>
          <a:p>
            <a:r>
              <a:rPr lang="ru-RU" dirty="0" smtClean="0"/>
              <a:t>А4988, </a:t>
            </a:r>
            <a:r>
              <a:rPr lang="en-US" dirty="0" smtClean="0"/>
              <a:t>DRV8825</a:t>
            </a:r>
            <a:r>
              <a:rPr lang="ru-RU" dirty="0"/>
              <a:t> </a:t>
            </a:r>
            <a:r>
              <a:rPr lang="mr-IN" dirty="0" smtClean="0"/>
              <a:t>–</a:t>
            </a:r>
            <a:r>
              <a:rPr lang="ru-RU" dirty="0" smtClean="0"/>
              <a:t> ищется по названию </a:t>
            </a:r>
            <a:r>
              <a:rPr lang="en-US" dirty="0" smtClean="0"/>
              <a:t>Stepper driver</a:t>
            </a:r>
          </a:p>
          <a:p>
            <a:r>
              <a:rPr lang="ru-RU" dirty="0" smtClean="0"/>
              <a:t>Необходимо читать </a:t>
            </a:r>
            <a:r>
              <a:rPr lang="ru-RU" dirty="0" err="1" smtClean="0"/>
              <a:t>даташит</a:t>
            </a:r>
            <a:r>
              <a:rPr lang="ru-RU" dirty="0" smtClean="0"/>
              <a:t> на ИМС (микросхему)</a:t>
            </a:r>
            <a:endParaRPr lang="en-US" dirty="0" smtClean="0"/>
          </a:p>
        </p:txBody>
      </p:sp>
      <p:pic>
        <p:nvPicPr>
          <p:cNvPr id="4" name="Picture 3"/>
          <p:cNvPicPr>
            <a:picLocks noChangeAspect="1"/>
          </p:cNvPicPr>
          <p:nvPr/>
        </p:nvPicPr>
        <p:blipFill>
          <a:blip r:embed="rId2"/>
          <a:stretch>
            <a:fillRect/>
          </a:stretch>
        </p:blipFill>
        <p:spPr>
          <a:xfrm>
            <a:off x="475919" y="2770272"/>
            <a:ext cx="4745010" cy="2257086"/>
          </a:xfrm>
          <a:prstGeom prst="rect">
            <a:avLst/>
          </a:prstGeom>
        </p:spPr>
      </p:pic>
      <p:pic>
        <p:nvPicPr>
          <p:cNvPr id="5" name="Picture 4"/>
          <p:cNvPicPr>
            <a:picLocks noChangeAspect="1"/>
          </p:cNvPicPr>
          <p:nvPr/>
        </p:nvPicPr>
        <p:blipFill>
          <a:blip r:embed="rId3"/>
          <a:stretch>
            <a:fillRect/>
          </a:stretch>
        </p:blipFill>
        <p:spPr>
          <a:xfrm>
            <a:off x="475920" y="5027358"/>
            <a:ext cx="6405599" cy="1841500"/>
          </a:xfrm>
          <a:prstGeom prst="rect">
            <a:avLst/>
          </a:prstGeom>
        </p:spPr>
      </p:pic>
      <p:pic>
        <p:nvPicPr>
          <p:cNvPr id="6" name="Picture 5"/>
          <p:cNvPicPr>
            <a:picLocks noChangeAspect="1"/>
          </p:cNvPicPr>
          <p:nvPr/>
        </p:nvPicPr>
        <p:blipFill>
          <a:blip r:embed="rId4"/>
          <a:stretch>
            <a:fillRect/>
          </a:stretch>
        </p:blipFill>
        <p:spPr>
          <a:xfrm>
            <a:off x="7204813" y="2917572"/>
            <a:ext cx="4508090" cy="3927780"/>
          </a:xfrm>
          <a:prstGeom prst="rect">
            <a:avLst/>
          </a:prstGeom>
        </p:spPr>
      </p:pic>
    </p:spTree>
    <p:extLst>
      <p:ext uri="{BB962C8B-B14F-4D97-AF65-F5344CB8AC3E}">
        <p14:creationId xmlns:p14="http://schemas.microsoft.com/office/powerpoint/2010/main" val="20098321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14643</TotalTime>
  <Words>3363</Words>
  <Application>Microsoft Macintosh PowerPoint</Application>
  <PresentationFormat>Widescreen</PresentationFormat>
  <Paragraphs>494</Paragraphs>
  <Slides>131</Slides>
  <Notes>17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131</vt:i4>
      </vt:variant>
    </vt:vector>
  </HeadingPairs>
  <TitlesOfParts>
    <vt:vector size="140" baseType="lpstr">
      <vt:lpstr>Calibri</vt:lpstr>
      <vt:lpstr>Cambria Math</vt:lpstr>
      <vt:lpstr>Mangal</vt:lpstr>
      <vt:lpstr>Trebuchet MS</vt:lpstr>
      <vt:lpstr>Tw Cen MT</vt:lpstr>
      <vt:lpstr>Verdana</vt:lpstr>
      <vt:lpstr>Arial</vt:lpstr>
      <vt:lpstr>Arial</vt:lpstr>
      <vt:lpstr>Circuit</vt:lpstr>
      <vt:lpstr>Цифровая электроника 101</vt:lpstr>
      <vt:lpstr>Занятие 1. Электрические цепи</vt:lpstr>
      <vt:lpstr>Цепь</vt:lpstr>
      <vt:lpstr>Цепь</vt:lpstr>
      <vt:lpstr>Цепь</vt:lpstr>
      <vt:lpstr>Закон Ома</vt:lpstr>
      <vt:lpstr>Закон Ома       I=U/R</vt:lpstr>
      <vt:lpstr>Закон Ома       I=U/R</vt:lpstr>
      <vt:lpstr>Правила Кирхгофа</vt:lpstr>
      <vt:lpstr>Закон Ома. Практика</vt:lpstr>
      <vt:lpstr>Последовательное соединение элементов</vt:lpstr>
      <vt:lpstr>Последовательное соединение</vt:lpstr>
      <vt:lpstr>Параллельное соединение</vt:lpstr>
      <vt:lpstr>Параллельное соединение</vt:lpstr>
      <vt:lpstr>Полезные ссылки</vt:lpstr>
      <vt:lpstr>Занятие 2. Мощность</vt:lpstr>
      <vt:lpstr>P = U * I</vt:lpstr>
      <vt:lpstr>Р = U * I</vt:lpstr>
      <vt:lpstr>Производные формулы</vt:lpstr>
      <vt:lpstr>Практика. Рассеиваемая мощность</vt:lpstr>
      <vt:lpstr>Ответ</vt:lpstr>
      <vt:lpstr>Теплорассеяние</vt:lpstr>
      <vt:lpstr>Тепловое сопротивление</vt:lpstr>
      <vt:lpstr>Пример. Охлаждение светодиодной матрицы</vt:lpstr>
      <vt:lpstr>Тепловые трубки</vt:lpstr>
      <vt:lpstr>Полезные статьи</vt:lpstr>
      <vt:lpstr>Измерение электрических величин</vt:lpstr>
      <vt:lpstr>Погрешность  вольтметра</vt:lpstr>
      <vt:lpstr>Погрешность вольтметра</vt:lpstr>
      <vt:lpstr>Погрешность вольтметра</vt:lpstr>
      <vt:lpstr>Погрешность амперметра</vt:lpstr>
      <vt:lpstr>PowerPoint Presentation</vt:lpstr>
      <vt:lpstr>Практика. Измерения</vt:lpstr>
      <vt:lpstr>Занятие 3. Пассивные элементы</vt:lpstr>
      <vt:lpstr>Резистор</vt:lpstr>
      <vt:lpstr>Резистор</vt:lpstr>
      <vt:lpstr>Резистор</vt:lpstr>
      <vt:lpstr>Конденсатор</vt:lpstr>
      <vt:lpstr>Конденсатор</vt:lpstr>
      <vt:lpstr>Параметры конденсатора</vt:lpstr>
      <vt:lpstr>PowerPoint Presentation</vt:lpstr>
      <vt:lpstr>RC-цепочка</vt:lpstr>
      <vt:lpstr>Конденсатор в цепи переменного тока</vt:lpstr>
      <vt:lpstr>Скорость заряда. Пример.</vt:lpstr>
      <vt:lpstr>ПРактика</vt:lpstr>
      <vt:lpstr>Занятие 4. активные элементы</vt:lpstr>
      <vt:lpstr>(свето)диод</vt:lpstr>
      <vt:lpstr>Применение диодов</vt:lpstr>
      <vt:lpstr>Транзистор</vt:lpstr>
      <vt:lpstr>Биполярный транзистор</vt:lpstr>
      <vt:lpstr>Работа транзистора</vt:lpstr>
      <vt:lpstr>Параметры биполярных транзисторов</vt:lpstr>
      <vt:lpstr>Каскадирование транзисторов</vt:lpstr>
      <vt:lpstr>MOSFET</vt:lpstr>
      <vt:lpstr>Плюсы и минусы MOSFET</vt:lpstr>
      <vt:lpstr>Применение MOSFET</vt:lpstr>
      <vt:lpstr>Параметры MOSFET</vt:lpstr>
      <vt:lpstr>Параметры MOSFET</vt:lpstr>
      <vt:lpstr>Применение MOSFET</vt:lpstr>
      <vt:lpstr>Прикладные схемы: транзистор в линейном режиме</vt:lpstr>
      <vt:lpstr>Прикладные схемы: транзистор в ключевом режиме</vt:lpstr>
      <vt:lpstr>Прикладные схемы: транзистор в ключевом режиме</vt:lpstr>
      <vt:lpstr>Прикладные схемы: модуль задержки</vt:lpstr>
      <vt:lpstr>ПРактика</vt:lpstr>
      <vt:lpstr>Полезная информация</vt:lpstr>
      <vt:lpstr>Делитель напряжения</vt:lpstr>
      <vt:lpstr>Полезные ссылки</vt:lpstr>
      <vt:lpstr>Занятие 4. Операционные усилители Практикум по технологии монтажа </vt:lpstr>
      <vt:lpstr>Операционный усилитель</vt:lpstr>
      <vt:lpstr>Операционный усилитель</vt:lpstr>
      <vt:lpstr>Операционный усилитель</vt:lpstr>
      <vt:lpstr>Операционный усилитель</vt:lpstr>
      <vt:lpstr>Обратная связь</vt:lpstr>
      <vt:lpstr>Подключение ОУ</vt:lpstr>
      <vt:lpstr>ОУ как компаратор</vt:lpstr>
      <vt:lpstr>Проектирование схемы</vt:lpstr>
      <vt:lpstr>Технологии монтажа</vt:lpstr>
      <vt:lpstr>Технология для печатных плат</vt:lpstr>
      <vt:lpstr>От схемы к разводке (diagram to layout)</vt:lpstr>
      <vt:lpstr>От разводки к изделию</vt:lpstr>
      <vt:lpstr>PowerPoint Presentation</vt:lpstr>
      <vt:lpstr>Проектирование изделия</vt:lpstr>
      <vt:lpstr>PowerPoint Presentation</vt:lpstr>
      <vt:lpstr>PowerPoint Presentation</vt:lpstr>
      <vt:lpstr>PowerPoint Presentation</vt:lpstr>
      <vt:lpstr>PowerPoint Presentation</vt:lpstr>
      <vt:lpstr>Занятие 5. Двигатели</vt:lpstr>
      <vt:lpstr>Коллекторный двигатель</vt:lpstr>
      <vt:lpstr>Коллекторный двигатель</vt:lpstr>
      <vt:lpstr>Шаговый двигатель</vt:lpstr>
      <vt:lpstr>PowerPoint Presentation</vt:lpstr>
      <vt:lpstr>Управление ШД</vt:lpstr>
      <vt:lpstr>Синхронный двигатель</vt:lpstr>
      <vt:lpstr>Управление двигателями</vt:lpstr>
      <vt:lpstr>ULN2003: однополярный драйвер</vt:lpstr>
      <vt:lpstr>ULN2003</vt:lpstr>
      <vt:lpstr>Н-мост</vt:lpstr>
      <vt:lpstr>L293 и L298: двуполярные драйверы</vt:lpstr>
      <vt:lpstr>Драйверы шаговых двигателей</vt:lpstr>
      <vt:lpstr>Драйверы шаговых двигателей</vt:lpstr>
      <vt:lpstr>PowerPoint Presentation</vt:lpstr>
      <vt:lpstr>Занятие 6. Best practices</vt:lpstr>
      <vt:lpstr>Управляющий контур</vt:lpstr>
      <vt:lpstr>Полезные схемы: защёлка</vt:lpstr>
      <vt:lpstr>мультивибратор</vt:lpstr>
      <vt:lpstr>Одновибратор</vt:lpstr>
      <vt:lpstr>Генератор импульсов NE555</vt:lpstr>
      <vt:lpstr>Одновибратор на NE555</vt:lpstr>
      <vt:lpstr>Мультивибратор на 555</vt:lpstr>
      <vt:lpstr>Широтно-импульсная модуляция</vt:lpstr>
      <vt:lpstr>ШИМ</vt:lpstr>
      <vt:lpstr>NE555 PWM</vt:lpstr>
      <vt:lpstr>…VS</vt:lpstr>
      <vt:lpstr>Практика по пользованию осциллографом</vt:lpstr>
      <vt:lpstr>ПРактика</vt:lpstr>
      <vt:lpstr>Ссылки</vt:lpstr>
      <vt:lpstr>Занятие 7. Программирование</vt:lpstr>
      <vt:lpstr>Читаем даташит</vt:lpstr>
      <vt:lpstr>Структура микроконтроллера</vt:lpstr>
      <vt:lpstr>PowerPoint Presentation</vt:lpstr>
      <vt:lpstr>логические операции. наглядно</vt:lpstr>
      <vt:lpstr>PowerPoint Presentation</vt:lpstr>
      <vt:lpstr>Arduino и управление нагрузкой</vt:lpstr>
      <vt:lpstr>NPN</vt:lpstr>
      <vt:lpstr>ULN2003</vt:lpstr>
      <vt:lpstr>Small MOSFET    Power MOSFET</vt:lpstr>
      <vt:lpstr>MOSFET на высокой частоте</vt:lpstr>
      <vt:lpstr>Реле (12/220B)</vt:lpstr>
      <vt:lpstr>Cимистор (220В, переменный ток)</vt:lpstr>
      <vt:lpstr>ссылки</vt:lpstr>
      <vt:lpstr>ESP8266</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Цифровая электроника 101</dc:title>
  <dc:creator>Microsoft Office User</dc:creator>
  <cp:lastModifiedBy>Microsoft Office User</cp:lastModifiedBy>
  <cp:revision>95</cp:revision>
  <cp:lastPrinted>2016-12-08T21:51:32Z</cp:lastPrinted>
  <dcterms:created xsi:type="dcterms:W3CDTF">2016-11-26T00:02:59Z</dcterms:created>
  <dcterms:modified xsi:type="dcterms:W3CDTF">2016-12-09T21:31:48Z</dcterms:modified>
</cp:coreProperties>
</file>