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Anonymou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153CAD8-DB92-41E6-9EB5-B43E0C8AFBA9}">
  <a:tblStyle styleId="{6153CAD8-DB92-41E6-9EB5-B43E0C8AFBA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02-22T12:27:57.246">
    <p:pos x="196" y="725"/>
    <p:text>U * (R2  / (R1 + R2))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22dc141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22dc141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54f0e2f7e3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54f0e2f7e3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54f0e2f7e3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54f0e2f7e3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522cce40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3522cce40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522cce4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522cce4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522cce40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522cce40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522cce40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3522cce40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22cce40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522cce40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58d7eb4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58d7eb4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522cce40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522cce40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54f0e2f7e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54f0e2f7e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22dc141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22dc141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34e85879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34e85879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4fd6b5064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4fd6b5064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60d14c0c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360d14c0c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60d14c0c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60d14c0c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0d14c0c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0d14c0c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60d14c0c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60d14c0c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60d14c0c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360d14c0c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60d14c0c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360d14c0c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60d14c0c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60d14c0c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60d14c0c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360d14c0c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22dc141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322dc141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60d14c0c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60d14c0c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60d14c0c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60d14c0c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60d14c0c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60d14c0c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60d14c0c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360d14c0c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60d14c0c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60d14c0c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0d14c0c6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0d14c0c6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360d14c0c6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360d14c0c6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60d14c0c6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60d14c0c6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22dc141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22dc141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22dc141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22dc141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22dc141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22dc141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22dc141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22dc141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22dc141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22dc141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22dc141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22dc141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22dc141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22dc141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22dc141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322dc141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323a795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323a795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22dc141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22dc141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22dc141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322dc141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22dc141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322dc141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f0608e5e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f0608e5e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f0608e5e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f0608e5e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f0608e5e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f0608e5e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f0608e5e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f0608e5e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f0608e5e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f0608e5e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f0608e5e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f0608e5e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f0608e5e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f0608e5e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f0608e5e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f0608e5e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22dc141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322dc141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323a795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3323a795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323a795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323a795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47be130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347be130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322dc1412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322dc141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22dc1412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22dc1412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22dc141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322dc141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22dc141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322dc141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22cce40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22cce40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f0608e5e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f0608e5e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322dc1412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322dc1412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22dc1412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322dc1412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22dc141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322dc141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323a795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3323a795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322dc1412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322dc1412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22dc141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322dc141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3355f368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3355f368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658af09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3658af09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3658af09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3658af09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658af09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3658af09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f0608e5e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f0608e5e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658af09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3658af09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3658af09f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3658af09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658af09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3658af09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3323a795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3323a795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4253c798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4253c798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4253c79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4253c79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fd6b506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fd6b506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fd6b5064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fd6b5064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4fd6b5064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4fd6b5064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fd6b5064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fd6b5064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22dc141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322dc141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4253c798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4253c798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4253c798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4253c798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253c798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253c798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4253c798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4253c798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4253c798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4253c798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4253c798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4253c798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4253c798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4253c798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4253c798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4253c798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4253c798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4253c798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253c798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4253c798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22dc141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322dc141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4253c798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4253c798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4253c798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4253c798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4253c798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4253c798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4253c798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4253c798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4253c798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4253c798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4fd6b5064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4fd6b5064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4fd6b5064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4fd6b5064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4fd6b5064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4fd6b5064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4fd6b5064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4fd6b5064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4fd6b5064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4fd6b5064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323a79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323a79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4fd6b5064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4fd6b5064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4fd6b5064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4fd6b5064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4fd6b5064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4fd6b5064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34e85879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34e85879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4253c798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4253c798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4f0e2f7e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54f0e2f7e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54f0e2f7e3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54f0e2f7e3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4f0e2f7e3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54f0e2f7e3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4253c798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4253c798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54f0e2f7e3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54f0e2f7e3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323a795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323a795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4253c798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34253c798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4253c798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4253c798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54f0e2f7e3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54f0e2f7e3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4f0e2f7e3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4f0e2f7e3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34e85879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34e85879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4253c798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4253c798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54f0e2f7e3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54f0e2f7e3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54f0e2f7e3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54f0e2f7e3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54f0e2f7e3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54f0e2f7e3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54f0e2f7e3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54f0e2f7e3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1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2.png"/><Relationship Id="rId4" Type="http://schemas.openxmlformats.org/officeDocument/2006/relationships/image" Target="../media/image103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9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6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2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7.png"/><Relationship Id="rId4" Type="http://schemas.openxmlformats.org/officeDocument/2006/relationships/image" Target="../media/image118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s://sesaga.ru/princip-raboty-dioda-volt-ampernaya-xarakteristika-proboi-p-n-perexoda.html" TargetMode="External"/><Relationship Id="rId4" Type="http://schemas.openxmlformats.org/officeDocument/2006/relationships/hyperlink" Target="https://habr.com/ru/post/448238/" TargetMode="External"/><Relationship Id="rId5" Type="http://schemas.openxmlformats.org/officeDocument/2006/relationships/hyperlink" Target="https://habr.com/ru/post/448576/" TargetMode="External"/><Relationship Id="rId6" Type="http://schemas.openxmlformats.org/officeDocument/2006/relationships/hyperlink" Target="http://aries.ucsd.edu/najmabadi/CLASS/ECE60L/02-S/NOTES/BJT3.pdf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6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27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1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09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4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0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10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17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25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0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6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22.png"/><Relationship Id="rId4" Type="http://schemas.openxmlformats.org/officeDocument/2006/relationships/image" Target="../media/image126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Relationship Id="rId3" Type="http://schemas.openxmlformats.org/officeDocument/2006/relationships/hyperlink" Target="http://www.electronicsblog.ru/impulsnaya-texnika/impuls-rc-i-rl-cepi.html" TargetMode="External"/><Relationship Id="rId4" Type="http://schemas.openxmlformats.org/officeDocument/2006/relationships/hyperlink" Target="http://www.electronicsblog.ru/impulsnaya-texnika/impuls-rc-i-rl-cepi.html" TargetMode="External"/><Relationship Id="rId5" Type="http://schemas.openxmlformats.org/officeDocument/2006/relationships/image" Target="../media/image121.png"/><Relationship Id="rId6" Type="http://schemas.openxmlformats.org/officeDocument/2006/relationships/image" Target="../media/image124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hyperlink" Target="http://cxem.net/beginner/beginner96.php" TargetMode="External"/><Relationship Id="rId4" Type="http://schemas.openxmlformats.org/officeDocument/2006/relationships/hyperlink" Target="http://www.electronicsblog.ru/nachinayushhim/sxemy-vklyucheniya-operacionnyr-usilitelej.html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toehelp.com.ua/lekcii/001.htm" TargetMode="External"/><Relationship Id="rId4" Type="http://schemas.openxmlformats.org/officeDocument/2006/relationships/hyperlink" Target="http://scripts.mit.edu/~white/schematicvs.html" TargetMode="External"/><Relationship Id="rId5" Type="http://schemas.openxmlformats.org/officeDocument/2006/relationships/hyperlink" Target="https://www.sciencebuddies.org/science-fair-projects/references/how-to-use-a-breadboard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comments" Target="../comments/comment1.xml"/><Relationship Id="rId4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www.toehelp.com.ua/lekcii/001.htm" TargetMode="External"/><Relationship Id="rId4" Type="http://schemas.openxmlformats.org/officeDocument/2006/relationships/hyperlink" Target="http://scripts.mit.edu/~white/schematicvs.html" TargetMode="External"/><Relationship Id="rId5" Type="http://schemas.openxmlformats.org/officeDocument/2006/relationships/hyperlink" Target="http://radiokot.ru/articles/02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gif"/><Relationship Id="rId4" Type="http://schemas.openxmlformats.org/officeDocument/2006/relationships/image" Target="../media/image3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openxmlformats.org/officeDocument/2006/relationships/image" Target="../media/image4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Relationship Id="rId4" Type="http://schemas.openxmlformats.org/officeDocument/2006/relationships/image" Target="../media/image60.png"/><Relationship Id="rId9" Type="http://schemas.openxmlformats.org/officeDocument/2006/relationships/image" Target="../media/image58.png"/><Relationship Id="rId5" Type="http://schemas.openxmlformats.org/officeDocument/2006/relationships/image" Target="../media/image48.png"/><Relationship Id="rId6" Type="http://schemas.openxmlformats.org/officeDocument/2006/relationships/image" Target="../media/image54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.png"/><Relationship Id="rId4" Type="http://schemas.openxmlformats.org/officeDocument/2006/relationships/image" Target="../media/image66.png"/><Relationship Id="rId5" Type="http://schemas.openxmlformats.org/officeDocument/2006/relationships/image" Target="../media/image5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3.png"/><Relationship Id="rId4" Type="http://schemas.openxmlformats.org/officeDocument/2006/relationships/image" Target="../media/image7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9.png"/><Relationship Id="rId4" Type="http://schemas.openxmlformats.org/officeDocument/2006/relationships/image" Target="../media/image7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://cxem.net/beginner/beginner9.php" TargetMode="External"/><Relationship Id="rId4" Type="http://schemas.openxmlformats.org/officeDocument/2006/relationships/hyperlink" Target="http://radio-hobby.org/modules/instruction/graficheskie-oboznacheniya-na-el/vvedeniye" TargetMode="External"/><Relationship Id="rId5" Type="http://schemas.openxmlformats.org/officeDocument/2006/relationships/hyperlink" Target="https://microtechnics.ru/ustrojstvo-i-princip-raboty-katushki-induktivnosti/" TargetMode="Externa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5.png"/><Relationship Id="rId4" Type="http://schemas.openxmlformats.org/officeDocument/2006/relationships/image" Target="../media/image7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4.png"/><Relationship Id="rId4" Type="http://schemas.openxmlformats.org/officeDocument/2006/relationships/image" Target="../media/image9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9.png"/><Relationship Id="rId4" Type="http://schemas.openxmlformats.org/officeDocument/2006/relationships/image" Target="../media/image93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8.png"/><Relationship Id="rId4" Type="http://schemas.openxmlformats.org/officeDocument/2006/relationships/image" Target="../media/image92.png"/><Relationship Id="rId5" Type="http://schemas.openxmlformats.org/officeDocument/2006/relationships/image" Target="../media/image94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5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3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13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Digital electronics essentials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153400"/>
            <a:ext cx="8520600" cy="21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1. Электрические цепи.</a:t>
            </a:r>
            <a:br>
              <a:rPr lang="en-GB"/>
            </a:b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Электрический ток. </a:t>
            </a:r>
            <a:r>
              <a:rPr b="1" lang="en-GB" sz="1100">
                <a:solidFill>
                  <a:schemeClr val="dk1"/>
                </a:solidFill>
              </a:rPr>
              <a:t>Способы измерения величин – тока напряжения. Род тока, осциллограммы. </a:t>
            </a:r>
            <a:r>
              <a:rPr lang="en-GB" sz="1100">
                <a:solidFill>
                  <a:schemeClr val="dk1"/>
                </a:solidFill>
              </a:rPr>
              <a:t>Цепь. Закон Ома. </a:t>
            </a:r>
            <a:r>
              <a:rPr b="1" lang="en-GB" sz="1100">
                <a:solidFill>
                  <a:schemeClr val="dk1"/>
                </a:solidFill>
              </a:rPr>
              <a:t>Сопротивление, способы измерения.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ТОЭ, физика, теория управления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Олег Уржумцев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Свойства элементов цепи. Напряжение</a:t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Напряжение (U) - характеристика источника питания, выражается в вольтах (B, V)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Выражает потенциал между его выводами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Измеряется </a:t>
            </a:r>
            <a:r>
              <a:rPr b="1" lang="en-GB"/>
              <a:t>вольтметром</a:t>
            </a:r>
            <a:endParaRPr b="1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Каскад усиления</a:t>
            </a:r>
            <a:endParaRPr/>
          </a:p>
        </p:txBody>
      </p:sp>
      <p:sp>
        <p:nvSpPr>
          <p:cNvPr id="756" name="Google Shape;756;p1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7" name="Google Shape;757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625" y="189175"/>
            <a:ext cx="5005450" cy="27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58522"/>
            <a:ext cx="3374650" cy="19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Полевые (FET)-транзисторы</a:t>
            </a:r>
            <a:endParaRPr/>
          </a:p>
        </p:txBody>
      </p:sp>
      <p:sp>
        <p:nvSpPr>
          <p:cNvPr id="764" name="Google Shape;764;p1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•Управляемый напряжением вентиль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•Резистор переменного сопротивления + конденсатор на затворе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•Три вывода: G - затвор, D - сток, S – исток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65" name="Google Shape;765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988" y="3166900"/>
            <a:ext cx="730567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Биполярные (BJT) транзисторы</a:t>
            </a:r>
            <a:endParaRPr/>
          </a:p>
        </p:txBody>
      </p:sp>
      <p:sp>
        <p:nvSpPr>
          <p:cNvPr id="771" name="Google Shape;771;p1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Управляется током (чаще всего - I</a:t>
            </a:r>
            <a:r>
              <a:rPr baseline="-25000" lang="en-GB" sz="1900"/>
              <a:t>бэ</a:t>
            </a:r>
            <a:r>
              <a:rPr lang="en-GB"/>
              <a:t>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2" name="Google Shape;77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3800" y="322700"/>
            <a:ext cx="30368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7450" y="2048963"/>
            <a:ext cx="3905250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Биполярные (BJT) транзисторы</a:t>
            </a:r>
            <a:endParaRPr/>
          </a:p>
        </p:txBody>
      </p:sp>
      <p:sp>
        <p:nvSpPr>
          <p:cNvPr id="779" name="Google Shape;779;p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Схема с общим коллектором: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Эмиттерный повторитель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U</a:t>
            </a:r>
            <a:r>
              <a:rPr baseline="-25000" lang="en-GB"/>
              <a:t>б</a:t>
            </a:r>
            <a:r>
              <a:rPr lang="en-GB"/>
              <a:t> - смещение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Усиление по напряжению ~1</a:t>
            </a:r>
            <a:br>
              <a:rPr lang="en-GB"/>
            </a:br>
            <a:r>
              <a:rPr lang="en-GB"/>
              <a:t>Усиление по току пропорционально 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80" name="Google Shape;780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250" y="1017725"/>
            <a:ext cx="2979350" cy="38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325" y="1029802"/>
            <a:ext cx="4708376" cy="347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Усилитель с общим эмиттером</a:t>
            </a:r>
            <a:endParaRPr/>
          </a:p>
        </p:txBody>
      </p:sp>
      <p:sp>
        <p:nvSpPr>
          <p:cNvPr id="787" name="Google Shape;787;p1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Классическая схема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R1/R2 обеспечивают </a:t>
            </a:r>
            <a:r>
              <a:rPr i="1" lang="en-GB"/>
              <a:t>смещение</a:t>
            </a:r>
            <a:br>
              <a:rPr i="1" lang="en-GB"/>
            </a:br>
            <a:r>
              <a:rPr lang="en-GB"/>
              <a:t>Выходное напряжение снимается с Rc</a:t>
            </a:r>
            <a:br>
              <a:rPr lang="en-GB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Ограничен по частоте из-за ёмкости C</a:t>
            </a:r>
            <a:r>
              <a:rPr baseline="-25000" lang="en-GB"/>
              <a:t>кб</a:t>
            </a:r>
            <a:endParaRPr baseline="-250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Пример усилителя</a:t>
            </a:r>
            <a:endParaRPr/>
          </a:p>
        </p:txBody>
      </p:sp>
      <p:sp>
        <p:nvSpPr>
          <p:cNvPr id="793" name="Google Shape;793;p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4" name="Google Shape;79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350" y="1128450"/>
            <a:ext cx="4769625" cy="32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Полевой (FET) транзистор</a:t>
            </a:r>
            <a:endParaRPr/>
          </a:p>
        </p:txBody>
      </p:sp>
      <p:sp>
        <p:nvSpPr>
          <p:cNvPr id="800" name="Google Shape;800;p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Управляется напряжением (не током)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Ток определяется переходными</a:t>
            </a:r>
            <a:br>
              <a:rPr lang="en-GB"/>
            </a:br>
            <a:r>
              <a:rPr lang="en-GB"/>
              <a:t>процессами, сопротивление</a:t>
            </a:r>
            <a:br>
              <a:rPr lang="en-GB"/>
            </a:br>
            <a:r>
              <a:rPr lang="en-GB"/>
              <a:t>затвора практически бесконечно</a:t>
            </a:r>
            <a:br>
              <a:rPr lang="en-GB"/>
            </a:br>
            <a:br>
              <a:rPr lang="en-GB"/>
            </a:br>
            <a:r>
              <a:rPr lang="en-GB"/>
              <a:t>Затвор имеет ёмкость</a:t>
            </a:r>
            <a:endParaRPr/>
          </a:p>
        </p:txBody>
      </p:sp>
      <p:pic>
        <p:nvPicPr>
          <p:cNvPr id="801" name="Google Shape;80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450" y="1092875"/>
            <a:ext cx="4687425" cy="312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Усилитель на полевом транзисторе</a:t>
            </a:r>
            <a:endParaRPr/>
          </a:p>
        </p:txBody>
      </p:sp>
      <p:sp>
        <p:nvSpPr>
          <p:cNvPr id="807" name="Google Shape;807;p1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Схемотехника аналогична BJT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Работа в линейной зоне ВАХ</a:t>
            </a:r>
            <a:endParaRPr/>
          </a:p>
        </p:txBody>
      </p:sp>
      <p:pic>
        <p:nvPicPr>
          <p:cNvPr id="808" name="Google Shape;80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373" y="1152475"/>
            <a:ext cx="4240725" cy="36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Линейный и ключевой режим</a:t>
            </a:r>
            <a:endParaRPr/>
          </a:p>
        </p:txBody>
      </p:sp>
      <p:sp>
        <p:nvSpPr>
          <p:cNvPr id="814" name="Google Shape;814;p120"/>
          <p:cNvSpPr txBox="1"/>
          <p:nvPr>
            <p:ph idx="1" type="body"/>
          </p:nvPr>
        </p:nvSpPr>
        <p:spPr>
          <a:xfrm>
            <a:off x="311700" y="3124550"/>
            <a:ext cx="8520600" cy="14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ключевом режиме сопротивление прибора минимально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В линейном режиме сопротивление пропорционально управляющему воздействию</a:t>
            </a:r>
            <a:endParaRPr/>
          </a:p>
        </p:txBody>
      </p:sp>
      <p:pic>
        <p:nvPicPr>
          <p:cNvPr id="815" name="Google Shape;815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988" y="1085050"/>
            <a:ext cx="210502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350" y="232125"/>
            <a:ext cx="3009900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20"/>
          <p:cNvSpPr txBox="1"/>
          <p:nvPr/>
        </p:nvSpPr>
        <p:spPr>
          <a:xfrm>
            <a:off x="377700" y="1249825"/>
            <a:ext cx="3955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Вольт-амперная характеристика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823" name="Google Shape;823;p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u="sng">
                <a:solidFill>
                  <a:schemeClr val="hlink"/>
                </a:solidFill>
                <a:hlinkClick r:id="rId3"/>
              </a:rPr>
              <a:t>https://sesaga.ru/princip-raboty-dioda-volt-ampernaya-xarakteristika-proboi-p-n-perexoda.html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400"/>
              <a:buChar char="●"/>
            </a:pPr>
            <a:r>
              <a:rPr lang="en-GB" sz="1400">
                <a:solidFill>
                  <a:srgbClr val="111111"/>
                </a:solidFill>
                <a:highlight>
                  <a:srgbClr val="FFFFFF"/>
                </a:highlight>
              </a:rPr>
              <a:t>Борисов В.Г — Юный радиолюбитель. 1985г.</a:t>
            </a:r>
            <a:endParaRPr sz="140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>
                <a:solidFill>
                  <a:srgbClr val="111111"/>
                </a:solidFill>
                <a:highlight>
                  <a:srgbClr val="FFFFFF"/>
                </a:highlight>
              </a:rPr>
              <a:t>История изобретения транзистора, две части </a:t>
            </a:r>
            <a:endParaRPr sz="140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 u="sng">
                <a:solidFill>
                  <a:schemeClr val="hlink"/>
                </a:solidFill>
                <a:hlinkClick r:id="rId4"/>
              </a:rPr>
              <a:t>https://habr.com/ru/post/448238/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 u="sng">
                <a:solidFill>
                  <a:schemeClr val="hlink"/>
                </a:solidFill>
                <a:hlinkClick r:id="rId5"/>
              </a:rPr>
              <a:t>https://habr.com/ru/post/448576/</a:t>
            </a:r>
            <a:endParaRPr sz="140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u="sng">
                <a:solidFill>
                  <a:schemeClr val="accent5"/>
                </a:solidFill>
                <a:hlinkClick r:id="rId6"/>
              </a:rPr>
              <a:t>http://aries.ucsd.edu/najmabadi/CLASS/ECE60L/02-S/NOTES/BJT3.pdf</a:t>
            </a:r>
            <a:r>
              <a:rPr lang="en-GB" sz="1400"/>
              <a:t> - схемы биполярных усилителей</a:t>
            </a:r>
            <a:endParaRPr sz="1400">
              <a:solidFill>
                <a:srgbClr val="11111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Измерение напряжения</a:t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Вольтметр подключается </a:t>
            </a:r>
            <a:r>
              <a:rPr b="1" lang="en-GB"/>
              <a:t>параллельно </a:t>
            </a:r>
            <a:r>
              <a:rPr lang="en-GB"/>
              <a:t>точкам, между которыми измеряется напряжение. Важно выбрать нужные точки!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Мультиметр необходимо перевести в режим измерения напряжения (V, реже U). Важно также выбрать корректный род тока (в случае схем с батарейным питанием - постоянный)</a:t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22" y="2986050"/>
            <a:ext cx="3218950" cy="20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6. Операционные усилители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Инвертирующее и неинвертирующее включение. Двуполярное и однополярное питание. Rail-to-rail усилители. Обратная связь. Временная задержка (конденсатор) в обратной связи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Колебательный контур</a:t>
            </a:r>
            <a:endParaRPr/>
          </a:p>
        </p:txBody>
      </p:sp>
      <p:sp>
        <p:nvSpPr>
          <p:cNvPr id="835" name="Google Shape;835;p1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Операционный усилитель</a:t>
            </a:r>
            <a:endParaRPr/>
          </a:p>
        </p:txBody>
      </p:sp>
      <p:sp>
        <p:nvSpPr>
          <p:cNvPr id="841" name="Google Shape;841;p1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ОУ является дифференциальным усилителем постоянного тока с двумя входами (инвертирующим и неинвертирующим) и одним выходом.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ОУ имеет огромный коэффициент усиления, как минимум, 50000…100000, а реально — намного больше. Поэтому, в первом приближении, можно даже допустить, что он равен бесконечности.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Термин «дифференциальный» («different» переводится с английского как «разница», «различие», «разность») означает, что на выходной потенциал ОУ влияет исключительно разность потенциалов между его входами, независимо от их абсолютного значения и полярности.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Механизм подавления наводок</a:t>
            </a:r>
            <a:endParaRPr/>
          </a:p>
        </p:txBody>
      </p:sp>
      <p:sp>
        <p:nvSpPr>
          <p:cNvPr id="847" name="Google Shape;847;p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Абсолютное значение сигнала не важно!</a:t>
            </a:r>
            <a:endParaRPr/>
          </a:p>
        </p:txBody>
      </p:sp>
      <p:pic>
        <p:nvPicPr>
          <p:cNvPr id="848" name="Google Shape;848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450" y="2140513"/>
            <a:ext cx="6191250" cy="28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Механизм подавления наводок</a:t>
            </a:r>
            <a:endParaRPr/>
          </a:p>
        </p:txBody>
      </p:sp>
      <p:pic>
        <p:nvPicPr>
          <p:cNvPr id="854" name="Google Shape;854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925" y="1017725"/>
            <a:ext cx="6368969" cy="382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ОУ на схеме</a:t>
            </a:r>
            <a:endParaRPr/>
          </a:p>
        </p:txBody>
      </p:sp>
      <p:sp>
        <p:nvSpPr>
          <p:cNvPr id="860" name="Google Shape;860;p127"/>
          <p:cNvSpPr txBox="1"/>
          <p:nvPr>
            <p:ph idx="1" type="body"/>
          </p:nvPr>
        </p:nvSpPr>
        <p:spPr>
          <a:xfrm>
            <a:off x="311700" y="2573350"/>
            <a:ext cx="8520600" cy="19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Существуют как ОУ с двуполярным питанием (необходим БП со средней точкой), так и с однополярным (обычный БП с двумя выводами)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Двуполярное питание способствует меньшему уровню шумов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Rail-to-rail усилители: особый класс, Uвых лежит в диапазоне [+U, -U]</a:t>
            </a:r>
            <a:br>
              <a:rPr lang="en-GB"/>
            </a:br>
            <a:r>
              <a:rPr lang="en-GB"/>
              <a:t>	Обычно [+U-1..2V, -U+1..2V]</a:t>
            </a:r>
            <a:endParaRPr/>
          </a:p>
        </p:txBody>
      </p:sp>
      <p:pic>
        <p:nvPicPr>
          <p:cNvPr id="861" name="Google Shape;86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400" y="1043600"/>
            <a:ext cx="619125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Обратная связь</a:t>
            </a:r>
            <a:endParaRPr/>
          </a:p>
        </p:txBody>
      </p:sp>
      <p:sp>
        <p:nvSpPr>
          <p:cNvPr id="867" name="Google Shape;867;p1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ОУ почти всегда используются </a:t>
            </a:r>
            <a:br>
              <a:rPr lang="en-GB"/>
            </a:br>
            <a:r>
              <a:rPr lang="en-GB"/>
              <a:t>в схемах с отрицательной </a:t>
            </a:r>
            <a:br>
              <a:rPr lang="en-GB"/>
            </a:br>
            <a:r>
              <a:rPr lang="en-GB"/>
              <a:t>обратной связью (ООС)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В первом случае, поскольку выходной сигнал является инверсным по отношению ко входному, он вычитается из входного. В результате общее усиление каскада снижается. Во втором случае — суммируется со входным, общее усиление каскада повышается.</a:t>
            </a:r>
            <a:endParaRPr/>
          </a:p>
        </p:txBody>
      </p:sp>
      <p:pic>
        <p:nvPicPr>
          <p:cNvPr id="868" name="Google Shape;86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225" y="1221238"/>
            <a:ext cx="4762500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Обратная связь</a:t>
            </a:r>
            <a:endParaRPr/>
          </a:p>
        </p:txBody>
      </p:sp>
      <p:sp>
        <p:nvSpPr>
          <p:cNvPr id="874" name="Google Shape;874;p1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Жертвуя усилением, мы существенно улучшаем другие важные параметры схемы, как, например, её линейность, частотный диапазон и пр. Чем глубже ООС, тем меньше характеристики всей схемы зависят от характеристик ОУ.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Напряжение на выходе ОУ, охваченном ООС, стремится к тому, чтобы потенциал на инвертирующем входе уравнялся с потенциалом на неинвертирующем входе.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Обратная связь</a:t>
            </a:r>
            <a:endParaRPr/>
          </a:p>
        </p:txBody>
      </p:sp>
      <p:sp>
        <p:nvSpPr>
          <p:cNvPr id="880" name="Google Shape;880;p1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Коэффициент усиления задаётся</a:t>
            </a:r>
            <a:br>
              <a:rPr lang="en-GB"/>
            </a:br>
            <a:r>
              <a:rPr lang="en-GB"/>
              <a:t>отношением Rоос к Rвх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 </a:t>
            </a:r>
            <a:r>
              <a:rPr b="1" lang="en-GB"/>
              <a:t>Ку = Rоос / Rвх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</a:t>
            </a:r>
            <a:r>
              <a:rPr baseline="-25000" lang="en-GB"/>
              <a:t>оос </a:t>
            </a:r>
            <a:r>
              <a:rPr lang="en-GB"/>
              <a:t>можно сделать подстроечным, но</a:t>
            </a:r>
            <a:br>
              <a:rPr lang="en-GB"/>
            </a:br>
            <a:r>
              <a:rPr lang="en-GB" sz="1400"/>
              <a:t>1) чтобы получить линейную регулировку коэффициента усиления от угла поворота движка переменного резистора, он должен быть с логарифмической зависимостью «Б» (для отечественных) либо «С» (для импортных);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2) не все ОУ способны работать стабильно при коэффициенте усиления, близком к 1, а тем более, меньше единицы. Например, К574УД1 желательно использовать с Ку более 6.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881" name="Google Shape;881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775" y="384763"/>
            <a:ext cx="333375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Инвертирующее включение</a:t>
            </a:r>
            <a:endParaRPr/>
          </a:p>
        </p:txBody>
      </p:sp>
      <p:sp>
        <p:nvSpPr>
          <p:cNvPr id="887" name="Google Shape;887;p1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88" name="Google Shape;888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125" y="1095000"/>
            <a:ext cx="238125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Измерение напряжения</a:t>
            </a:r>
            <a:endParaRPr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375" y="917500"/>
            <a:ext cx="4161925" cy="41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Неинвертирующее включение</a:t>
            </a:r>
            <a:endParaRPr/>
          </a:p>
        </p:txBody>
      </p:sp>
      <p:sp>
        <p:nvSpPr>
          <p:cNvPr id="894" name="Google Shape;894;p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Ку = Uвых / Uвх + 1 = (Rоос / Rвх) + 1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ООС действует точно так же, как и при инвертирующем включении, но согласно Правилу 2, к потенциалу инвертирующего входа в неинвертирующем включении всегда прибавляется потенциал неинвертирующего входа. </a:t>
            </a:r>
            <a:endParaRPr/>
          </a:p>
        </p:txBody>
      </p:sp>
      <p:pic>
        <p:nvPicPr>
          <p:cNvPr id="895" name="Google Shape;895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325" y="192275"/>
            <a:ext cx="238125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Повторитель</a:t>
            </a:r>
            <a:endParaRPr/>
          </a:p>
        </p:txBody>
      </p:sp>
      <p:sp>
        <p:nvSpPr>
          <p:cNvPr id="901" name="Google Shape;901;p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Входное сопротивление велико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Позволяет усилить сигнал по току</a:t>
            </a:r>
            <a:br>
              <a:rPr lang="en-GB"/>
            </a:br>
            <a:r>
              <a:rPr lang="en-GB"/>
              <a:t> - например, при измерении напряжения, </a:t>
            </a:r>
            <a:br>
              <a:rPr lang="en-GB"/>
            </a:br>
            <a:r>
              <a:rPr lang="en-GB"/>
              <a:t>когда нельзя влиять на сигнал</a:t>
            </a:r>
            <a:endParaRPr/>
          </a:p>
        </p:txBody>
      </p:sp>
      <p:pic>
        <p:nvPicPr>
          <p:cNvPr id="902" name="Google Shape;90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1338" y="1017713"/>
            <a:ext cx="2714625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ОУ как компаратор</a:t>
            </a:r>
            <a:endParaRPr/>
          </a:p>
        </p:txBody>
      </p:sp>
      <p:sp>
        <p:nvSpPr>
          <p:cNvPr id="908" name="Google Shape;908;p1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ОУ без обратной связи может</a:t>
            </a:r>
            <a:br>
              <a:rPr lang="en-GB"/>
            </a:br>
            <a:r>
              <a:rPr lang="en-GB"/>
              <a:t>использоваться как компаратор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Более высокое напряжение должно</a:t>
            </a:r>
            <a:br>
              <a:rPr lang="en-GB"/>
            </a:br>
            <a:r>
              <a:rPr lang="en-GB"/>
              <a:t>быть на неинвертирующем выходе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Когда неинвертирующий вход падает </a:t>
            </a:r>
            <a:br>
              <a:rPr lang="en-GB"/>
            </a:br>
            <a:r>
              <a:rPr lang="en-GB"/>
              <a:t>ниже инвертирующего входа, </a:t>
            </a:r>
            <a:br>
              <a:rPr lang="en-GB"/>
            </a:br>
            <a:r>
              <a:rPr lang="en-GB"/>
              <a:t>выходной сигнал насыщается при отрицательном уровне питания. Выходное напряжение ОУ ограничивается только напряжением питания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09" name="Google Shape;90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525" y="242298"/>
            <a:ext cx="4438400" cy="31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ОУ как компаратор</a:t>
            </a:r>
            <a:endParaRPr/>
          </a:p>
        </p:txBody>
      </p:sp>
      <p:sp>
        <p:nvSpPr>
          <p:cNvPr id="915" name="Google Shape;915;p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Позволяет оцифровывать сигнал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Встроен во многие МК</a:t>
            </a:r>
            <a:endParaRPr/>
          </a:p>
        </p:txBody>
      </p:sp>
      <p:pic>
        <p:nvPicPr>
          <p:cNvPr id="916" name="Google Shape;91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750" y="807463"/>
            <a:ext cx="3333750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Задержка в цепи ОС</a:t>
            </a:r>
            <a:endParaRPr/>
          </a:p>
        </p:txBody>
      </p:sp>
      <p:sp>
        <p:nvSpPr>
          <p:cNvPr id="922" name="Google Shape;922;p136"/>
          <p:cNvSpPr txBox="1"/>
          <p:nvPr>
            <p:ph idx="1" type="body"/>
          </p:nvPr>
        </p:nvSpPr>
        <p:spPr>
          <a:xfrm>
            <a:off x="311700" y="1152475"/>
            <a:ext cx="498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Позволяет измерять</a:t>
            </a:r>
            <a:br>
              <a:rPr lang="en-GB"/>
            </a:br>
            <a:r>
              <a:rPr lang="en-GB"/>
              <a:t>функции от сигнала во времени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23" name="Google Shape;923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013" y="753850"/>
            <a:ext cx="3305175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36"/>
          <p:cNvSpPr txBox="1"/>
          <p:nvPr/>
        </p:nvSpPr>
        <p:spPr>
          <a:xfrm>
            <a:off x="5687100" y="2519325"/>
            <a:ext cx="3456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Аналоговый интегратор</a:t>
            </a:r>
            <a:endParaRPr/>
          </a:p>
        </p:txBody>
      </p:sp>
      <p:pic>
        <p:nvPicPr>
          <p:cNvPr id="925" name="Google Shape;925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700" y="2114550"/>
            <a:ext cx="21145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125" y="3068750"/>
            <a:ext cx="2464982" cy="19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Интегратор</a:t>
            </a:r>
            <a:endParaRPr/>
          </a:p>
        </p:txBody>
      </p:sp>
      <p:sp>
        <p:nvSpPr>
          <p:cNvPr id="932" name="Google Shape;932;p137"/>
          <p:cNvSpPr txBox="1"/>
          <p:nvPr>
            <p:ph idx="1" type="body"/>
          </p:nvPr>
        </p:nvSpPr>
        <p:spPr>
          <a:xfrm>
            <a:off x="311700" y="1152475"/>
            <a:ext cx="498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изменение выходного напряжения пропорционально входному сигналу. Схема простейшего интегратора на ОУ показана ниже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/>
              <a:t>Недостаток - дрейф выходного напряжения, обусловленный напряжением смещения и входными токами ОУ. Это нежелательное явление можно ослабить, если к конденсатору С подключить резистор R2 с большим сопротивлением обеспечивающий стабилизацию рабочей точки за счет обратной связи по постоянному току.</a:t>
            </a:r>
            <a:endParaRPr sz="1400"/>
          </a:p>
        </p:txBody>
      </p:sp>
      <p:pic>
        <p:nvPicPr>
          <p:cNvPr id="933" name="Google Shape;933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088" y="753850"/>
            <a:ext cx="3305175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37"/>
          <p:cNvSpPr txBox="1"/>
          <p:nvPr/>
        </p:nvSpPr>
        <p:spPr>
          <a:xfrm>
            <a:off x="6029200" y="2423275"/>
            <a:ext cx="3456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Аналоговый интегратор</a:t>
            </a:r>
            <a:endParaRPr/>
          </a:p>
        </p:txBody>
      </p:sp>
      <p:pic>
        <p:nvPicPr>
          <p:cNvPr id="935" name="Google Shape;935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125" y="3068750"/>
            <a:ext cx="2464982" cy="19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Дифференцирующая схема</a:t>
            </a:r>
            <a:endParaRPr/>
          </a:p>
        </p:txBody>
      </p:sp>
      <p:sp>
        <p:nvSpPr>
          <p:cNvPr id="941" name="Google Shape;941;p1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Дифференциатор по своему действию </a:t>
            </a:r>
            <a:br>
              <a:rPr lang="en-GB"/>
            </a:br>
            <a:r>
              <a:rPr lang="en-GB"/>
              <a:t>противоположен работе интегратора, то есть </a:t>
            </a:r>
            <a:br>
              <a:rPr lang="en-GB"/>
            </a:br>
            <a:r>
              <a:rPr lang="en-GB"/>
              <a:t>выходной сигнал пропорционален скорости </a:t>
            </a:r>
            <a:br>
              <a:rPr lang="en-GB"/>
            </a:br>
            <a:r>
              <a:rPr lang="en-GB"/>
              <a:t>изменения входного сигнала.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Дифференциатор реализует операцию дифференцирование над входным сигналом и аналогичен действию дифференцирующих</a:t>
            </a:r>
            <a:r>
              <a:rPr lang="en-GB" sz="1100">
                <a:solidFill>
                  <a:schemeClr val="dk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 sz="1100" u="sng">
                <a:solidFill>
                  <a:schemeClr val="hlink"/>
                </a:solidFill>
                <a:hlinkClick r:id="rId4"/>
              </a:rPr>
              <a:t>RC и RL цепочек</a:t>
            </a:r>
            <a:r>
              <a:rPr lang="en-GB" sz="1100">
                <a:solidFill>
                  <a:schemeClr val="dk1"/>
                </a:solidFill>
              </a:rPr>
              <a:t>, кроме того имеет лучшие параметры по сравнению с RC и RL цепочками: практически не ослабляет входной сигнал и обладает значительно меньшим выходным сопротивлением. Основные расчётные соотношения и реакция на различные импульсы аналогична дифференцирующим цепочкам.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Выходное напряжение составит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2" name="Google Shape;942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4100" y="963250"/>
            <a:ext cx="28575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7200" y="3676950"/>
            <a:ext cx="1396075" cy="5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949" name="Google Shape;949;p1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http://cxem.net/beginner/beginner96.php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http://www.electronicsblog.ru/nachinayushhim/sxemy-vklyucheniya-operacionnyr-usilitelej.html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Свойства элементов цепи. Ток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 наличии разницы потенциалов (напряжения) между двумя точками и наличии цепи между ними, через эту цепь начинает идти ток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Ток (I) выражается в амперах (А)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Выражает скорость передачи заряда (уравнивания потенциалов) между точками цепи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Измеряется </a:t>
            </a:r>
            <a:r>
              <a:rPr b="1" lang="en-GB"/>
              <a:t>амперметром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Измерение тока</a:t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Так как ток течёт только в замкнутой цепи, мы должны вклиниться в эту цепь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Это делается либо включением </a:t>
            </a:r>
            <a:r>
              <a:rPr b="1" lang="en-GB"/>
              <a:t>в разрыв</a:t>
            </a:r>
            <a:r>
              <a:rPr lang="en-GB"/>
              <a:t> существующей цепи, либо косвенным измерением наведённого магнитного поля (для больших токов, более 10А)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25" y="3160375"/>
            <a:ext cx="3103024" cy="16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3551775" y="2620275"/>
            <a:ext cx="49791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Попытка измерить ток с созданием </a:t>
            </a:r>
            <a:r>
              <a:rPr b="1" lang="en-GB" sz="1800">
                <a:solidFill>
                  <a:schemeClr val="dk2"/>
                </a:solidFill>
              </a:rPr>
              <a:t>новой</a:t>
            </a:r>
            <a:r>
              <a:rPr lang="en-GB" sz="1800">
                <a:solidFill>
                  <a:schemeClr val="dk2"/>
                </a:solidFill>
              </a:rPr>
              <a:t> цепи (например, подключением амперметра параллельно источнику питания) приведёт к совершенно не тому результату, который был нужен (а именно - к измерению тока КЗ батареи на измерительный прибор) и чаще всего выводит прибор из строя!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Измерение тока мультиметром</a:t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Важно выбрать правильный предел: заведомо больше измеряемого!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Включение </a:t>
            </a:r>
            <a:r>
              <a:rPr b="1" lang="en-GB"/>
              <a:t>в разрыв</a:t>
            </a:r>
            <a:r>
              <a:rPr lang="en-GB"/>
              <a:t> цепи!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При включении в цепь, в которой ток</a:t>
            </a:r>
            <a:br>
              <a:rPr lang="en-GB"/>
            </a:br>
            <a:r>
              <a:rPr lang="en-GB"/>
              <a:t>не ограничен нагрузкой, </a:t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125" y="2012400"/>
            <a:ext cx="4381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Закон Ома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sz="2400">
                <a:solidFill>
                  <a:srgbClr val="000000"/>
                </a:solidFill>
              </a:rPr>
              <a:t>I=U/R</a:t>
            </a:r>
            <a:endParaRPr sz="2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-GB" sz="2000">
                <a:solidFill>
                  <a:srgbClr val="000000"/>
                </a:solidFill>
              </a:rPr>
              <a:t>Эквивалентно U = IR ~ R = U / I</a:t>
            </a:r>
            <a:endParaRPr sz="20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-GB" sz="2000">
                <a:solidFill>
                  <a:srgbClr val="000000"/>
                </a:solidFill>
              </a:rPr>
              <a:t>Сила тока в цепи пропорциональна напряжению и обратно пропорциональная полному сопротивлению цепи.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000">
                <a:solidFill>
                  <a:srgbClr val="000000"/>
                </a:solidFill>
              </a:rPr>
              <a:t>U</a:t>
            </a:r>
            <a:r>
              <a:rPr lang="en-GB" sz="2000">
                <a:solidFill>
                  <a:srgbClr val="000000"/>
                </a:solidFill>
              </a:rPr>
              <a:t> – величина напряжения в вольтах.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000">
                <a:solidFill>
                  <a:srgbClr val="000000"/>
                </a:solidFill>
              </a:rPr>
              <a:t>R</a:t>
            </a:r>
            <a:r>
              <a:rPr lang="en-GB" sz="2000">
                <a:solidFill>
                  <a:srgbClr val="000000"/>
                </a:solidFill>
              </a:rPr>
              <a:t> – сумма всех сопротивлений в омах.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000">
                <a:solidFill>
                  <a:srgbClr val="000000"/>
                </a:solidFill>
              </a:rPr>
              <a:t>I</a:t>
            </a:r>
            <a:r>
              <a:rPr lang="en-GB" sz="2000">
                <a:solidFill>
                  <a:srgbClr val="000000"/>
                </a:solidFill>
              </a:rPr>
              <a:t> – протекающий по цепи ток.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Закон Ома. Пример									</a:t>
            </a:r>
            <a:r>
              <a:rPr lang="en-GB" sz="2400">
                <a:solidFill>
                  <a:srgbClr val="000000"/>
                </a:solidFill>
              </a:rPr>
              <a:t>I=U/R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11700" y="1152475"/>
            <a:ext cx="395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</a:rPr>
              <a:t>•</a:t>
            </a:r>
            <a:r>
              <a:rPr b="1" lang="en-GB" sz="2000">
                <a:solidFill>
                  <a:srgbClr val="3A3A3A"/>
                </a:solidFill>
              </a:rPr>
              <a:t>Пример 1.1. </a:t>
            </a:r>
            <a:r>
              <a:rPr lang="en-GB" sz="2000">
                <a:solidFill>
                  <a:srgbClr val="3A3A3A"/>
                </a:solidFill>
              </a:rPr>
              <a:t>Напряжение холостого хода батареи равно 16,4 В. Чему равно ее внутреннее сопротивление, если при токе во внешней цепи, равном 8 А, напряжение на ее зажимах равно 15,2 В?</a:t>
            </a:r>
            <a:endParaRPr sz="2000">
              <a:solidFill>
                <a:srgbClr val="3A3A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Закон Ома. Пример									</a:t>
            </a:r>
            <a:r>
              <a:rPr lang="en-GB" sz="2400">
                <a:solidFill>
                  <a:srgbClr val="000000"/>
                </a:solidFill>
              </a:rPr>
              <a:t>I=U/R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311700" y="1152475"/>
            <a:ext cx="395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•</a:t>
            </a:r>
            <a:r>
              <a:rPr b="1" lang="en-GB" sz="2000">
                <a:solidFill>
                  <a:srgbClr val="3A3A3A"/>
                </a:solidFill>
              </a:rPr>
              <a:t>Пример 1.1. </a:t>
            </a:r>
            <a:r>
              <a:rPr lang="en-GB" sz="2000">
                <a:solidFill>
                  <a:srgbClr val="3A3A3A"/>
                </a:solidFill>
              </a:rPr>
              <a:t>Напряжение холостого хода батареи равно 16,4 В. Чему равно ее внутреннее сопротивление, если при токе во внешней цепи, равном 8 А, напряжение на ее зажимах равно 15,2 В?</a:t>
            </a:r>
            <a:endParaRPr sz="2000">
              <a:solidFill>
                <a:srgbClr val="3A3A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500" y="1170125"/>
            <a:ext cx="4574099" cy="3241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Закон Ома. Практика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•Рассчитать добавочный резистор для тока I</a:t>
            </a:r>
            <a:r>
              <a:rPr baseline="-25000" lang="en-GB">
                <a:solidFill>
                  <a:srgbClr val="000000"/>
                </a:solidFill>
              </a:rPr>
              <a:t>пр</a:t>
            </a:r>
            <a:r>
              <a:rPr lang="en-GB">
                <a:solidFill>
                  <a:srgbClr val="000000"/>
                </a:solidFill>
              </a:rPr>
              <a:t> = 10 мА для питающего напряжения U</a:t>
            </a:r>
            <a:r>
              <a:rPr baseline="-25000" lang="en-GB">
                <a:solidFill>
                  <a:srgbClr val="000000"/>
                </a:solidFill>
              </a:rPr>
              <a:t>пит</a:t>
            </a:r>
            <a:r>
              <a:rPr lang="en-GB">
                <a:solidFill>
                  <a:srgbClr val="000000"/>
                </a:solidFill>
              </a:rPr>
              <a:t> = 9V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•Собрать схему на макетной плате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•Проверить на стенде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588" y="1857625"/>
            <a:ext cx="1857375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725" y="3482900"/>
            <a:ext cx="276225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План курса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Теория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Основы: электрический ток, закон Ома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Электронные компоненты и приборы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Практика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Проектирование схем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Сборка и макетирование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Технологии промышленного производства электронных модулей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Проект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Закон Ома. Практика</a:t>
            </a:r>
            <a:endParaRPr/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Измерить параметры собранной цепи мультиметром (напряжение батареи, ток в цепи)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Ток и напряжение на источнике питания</a:t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При повышении тока нагрузки, </a:t>
            </a:r>
            <a:br>
              <a:rPr lang="en-GB"/>
            </a:br>
            <a:r>
              <a:rPr lang="en-GB"/>
              <a:t>напряжение источника падает</a:t>
            </a: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525" y="1017723"/>
            <a:ext cx="4500775" cy="35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Сопротивление</a:t>
            </a:r>
            <a:endParaRPr/>
          </a:p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Сопротивление - свойство любой реальной цепи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Определяет падение напряжения при протекании определённого тока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Чаще всего оно нелинейно, однако в фиксированных условиях не составляет труда его измерить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Измерение сопротивления</a:t>
            </a:r>
            <a:endParaRPr/>
          </a:p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реальной цепи: R = U / I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Мультиметром: исключите влияние</a:t>
            </a:r>
            <a:br>
              <a:rPr lang="en-GB"/>
            </a:br>
            <a:r>
              <a:rPr lang="en-GB"/>
              <a:t>сопротивления тела (через руку)!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000" y="1017725"/>
            <a:ext cx="4080450" cy="40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Практика. Макетная плата</a:t>
            </a:r>
            <a:endParaRPr/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311700" y="1152475"/>
            <a:ext cx="44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Удобна для быстрого </a:t>
            </a:r>
            <a:br>
              <a:rPr lang="en-GB"/>
            </a:br>
            <a:r>
              <a:rPr lang="en-GB"/>
              <a:t>макетирования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Позволяет использовать выводные</a:t>
            </a:r>
            <a:br>
              <a:rPr lang="en-GB"/>
            </a:br>
            <a:r>
              <a:rPr lang="en-GB"/>
              <a:t>(DIP) компоненты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Имеет ограничения по частоте </a:t>
            </a:r>
            <a:br>
              <a:rPr lang="en-GB"/>
            </a:br>
            <a:r>
              <a:rPr lang="en-GB"/>
              <a:t>сигнала, напряжению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Не обеспечивает механическую надёжность</a:t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163" y="1152475"/>
            <a:ext cx="4048125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Почему?</a:t>
            </a:r>
            <a:endParaRPr/>
          </a:p>
        </p:txBody>
      </p:sp>
      <p:sp>
        <p:nvSpPr>
          <p:cNvPr id="216" name="Google Shape;21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Чтобы не делать так!</a:t>
            </a:r>
            <a:endParaRPr/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900" y="950900"/>
            <a:ext cx="5715000" cy="38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Варианты</a:t>
            </a:r>
            <a:endParaRPr/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00" y="1081075"/>
            <a:ext cx="8565400" cy="382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Внутри макетной платы</a:t>
            </a:r>
            <a:endParaRPr/>
          </a:p>
        </p:txBody>
      </p:sp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725" y="240525"/>
            <a:ext cx="1893575" cy="319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9800" y="3436863"/>
            <a:ext cx="47625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096975"/>
            <a:ext cx="3603950" cy="279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Схема</a:t>
            </a:r>
            <a:endParaRPr/>
          </a:p>
        </p:txBody>
      </p:sp>
      <p:sp>
        <p:nvSpPr>
          <p:cNvPr id="239" name="Google Shape;239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169925" y="338138"/>
            <a:ext cx="2857500" cy="44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Практика. Использование breadboard</a:t>
            </a:r>
            <a:endParaRPr/>
          </a:p>
        </p:txBody>
      </p:sp>
      <p:sp>
        <p:nvSpPr>
          <p:cNvPr id="246" name="Google Shape;246;p41"/>
          <p:cNvSpPr txBox="1"/>
          <p:nvPr>
            <p:ph idx="1" type="body"/>
          </p:nvPr>
        </p:nvSpPr>
        <p:spPr>
          <a:xfrm>
            <a:off x="311700" y="1152475"/>
            <a:ext cx="44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500" y="1170125"/>
            <a:ext cx="4055100" cy="355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25" y="1220438"/>
            <a:ext cx="2800350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2130450"/>
            <a:ext cx="8520600" cy="24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>
                <a:solidFill>
                  <a:srgbClr val="B7B7B7"/>
                </a:solidFill>
              </a:rPr>
              <a:t>http://</a:t>
            </a:r>
            <a:r>
              <a:rPr lang="en-GB" sz="4800"/>
              <a:t>nb3.me/?elec101</a:t>
            </a:r>
            <a:endParaRPr sz="4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254" name="Google Shape;25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ТОЭ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http://www.toehelp.com.ua/lekcii/001.htm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Симулятор схем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http://scripts.mit.edu/~white/schematicvs.html</a:t>
            </a:r>
            <a:r>
              <a:rPr lang="en-GB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https://www.sciencebuddies.org/science-fair-projects/references/how-to-use-a-breadboard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3"/>
          <p:cNvSpPr txBox="1"/>
          <p:nvPr>
            <p:ph idx="1" type="body"/>
          </p:nvPr>
        </p:nvSpPr>
        <p:spPr>
          <a:xfrm>
            <a:off x="311700" y="1839900"/>
            <a:ext cx="8520600" cy="27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Занятие 2. Переменный ток. Последовательное и параллельное подключение. Мощность</a:t>
            </a:r>
            <a:br>
              <a:rPr lang="en-GB" sz="2400"/>
            </a:br>
            <a:r>
              <a:rPr lang="en-GB" sz="2400"/>
              <a:t>	 	 	 	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000000"/>
                </a:solidFill>
              </a:rPr>
              <a:t>Законы Кирхгофа. Последовательное и параллельное соединение элементов. Мощность. Переменный ток. Осциллограммы сигналов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Закон Ома. Повторение</a:t>
            </a:r>
            <a:endParaRPr/>
          </a:p>
        </p:txBody>
      </p:sp>
      <p:sp>
        <p:nvSpPr>
          <p:cNvPr id="266" name="Google Shape;26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75" y="1062650"/>
            <a:ext cx="4385852" cy="24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600" y="1017725"/>
            <a:ext cx="4466700" cy="24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/>
          <p:nvPr>
            <p:ph type="title"/>
          </p:nvPr>
        </p:nvSpPr>
        <p:spPr>
          <a:xfrm>
            <a:off x="231450" y="398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Правила Кирхгофа. №1</a:t>
            </a:r>
            <a:endParaRPr/>
          </a:p>
        </p:txBody>
      </p:sp>
      <p:sp>
        <p:nvSpPr>
          <p:cNvPr id="274" name="Google Shape;274;p45"/>
          <p:cNvSpPr txBox="1"/>
          <p:nvPr>
            <p:ph idx="1" type="body"/>
          </p:nvPr>
        </p:nvSpPr>
        <p:spPr>
          <a:xfrm>
            <a:off x="311700" y="1152475"/>
            <a:ext cx="350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000000"/>
                </a:solidFill>
                <a:highlight>
                  <a:srgbClr val="FFFFFF"/>
                </a:highlight>
              </a:rPr>
              <a:t>Алгебраическая сумма</a:t>
            </a:r>
            <a:r>
              <a:rPr lang="en-GB" sz="1050">
                <a:solidFill>
                  <a:srgbClr val="222222"/>
                </a:solidFill>
                <a:highlight>
                  <a:srgbClr val="FFFFFF"/>
                </a:highlight>
              </a:rPr>
              <a:t> токов ветвей, сходящихся в каждом узле любой цепи, равна нулю. 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222222"/>
                </a:solidFill>
                <a:highlight>
                  <a:srgbClr val="FFFFFF"/>
                </a:highlight>
              </a:rPr>
              <a:t>Направленный к узлу ток принято считать положительным, а направленный от узла — отрицательным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50">
                <a:solidFill>
                  <a:srgbClr val="222222"/>
                </a:solidFill>
              </a:rPr>
              <a:t>Иными словами, сколько тока втекает в узел, столько из него и вытекает. Это правило следует из фундаментального закона сохранения заряда.</a:t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275" name="Google Shape;2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117" y="1072200"/>
            <a:ext cx="5374584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6"/>
          <p:cNvSpPr txBox="1"/>
          <p:nvPr>
            <p:ph type="title"/>
          </p:nvPr>
        </p:nvSpPr>
        <p:spPr>
          <a:xfrm>
            <a:off x="231450" y="398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Правила Кирхгофа. №2</a:t>
            </a:r>
            <a:endParaRPr/>
          </a:p>
        </p:txBody>
      </p:sp>
      <p:sp>
        <p:nvSpPr>
          <p:cNvPr id="281" name="Google Shape;281;p46"/>
          <p:cNvSpPr txBox="1"/>
          <p:nvPr>
            <p:ph idx="1" type="body"/>
          </p:nvPr>
        </p:nvSpPr>
        <p:spPr>
          <a:xfrm>
            <a:off x="311700" y="1152475"/>
            <a:ext cx="350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222222"/>
                </a:solidFill>
                <a:highlight>
                  <a:srgbClr val="FFFFFF"/>
                </a:highlight>
              </a:rPr>
              <a:t>Алгебраическая сумма напряжений на резистивных элементах замкнутого контура равна алгебраической сумме ЭДС, входящих в этот контур. Если в контуре нет источников ЭДС (идеализированных генераторов напряжения), то суммарное падение напряжений равно нулю.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050">
                <a:solidFill>
                  <a:srgbClr val="222222"/>
                </a:solidFill>
                <a:highlight>
                  <a:srgbClr val="FFFFFF"/>
                </a:highlight>
              </a:rPr>
              <a:t>При полном обходе контура потенциал, изменяясь, возвращается к исходному значению. Частным случаем второго правила для цепи, состоящей из одного контура, является закон Ома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282" name="Google Shape;28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975" y="1491175"/>
            <a:ext cx="217170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6975" y="3036975"/>
            <a:ext cx="369570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/>
          <p:cNvSpPr txBox="1"/>
          <p:nvPr/>
        </p:nvSpPr>
        <p:spPr>
          <a:xfrm>
            <a:off x="4790000" y="2143575"/>
            <a:ext cx="38526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Суммарное падение напряжения на постоянном токе</a:t>
            </a:r>
            <a:endParaRPr/>
          </a:p>
        </p:txBody>
      </p:sp>
      <p:sp>
        <p:nvSpPr>
          <p:cNvPr id="285" name="Google Shape;285;p46"/>
          <p:cNvSpPr txBox="1"/>
          <p:nvPr/>
        </p:nvSpPr>
        <p:spPr>
          <a:xfrm>
            <a:off x="4488525" y="3687200"/>
            <a:ext cx="38526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Суммарное падение напряжения на переменном токе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Последовательное соединение элементов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000000"/>
                </a:solidFill>
              </a:rPr>
              <a:t>•Исходя из 1го правила Кирхгофа, в цепи, содержащей несколько последовательно соединённых элементов, ток в каждом узле одинаков.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000000"/>
                </a:solidFill>
              </a:rPr>
              <a:t>• R</a:t>
            </a:r>
            <a:r>
              <a:rPr baseline="-25000" lang="en-GB" sz="2000">
                <a:solidFill>
                  <a:srgbClr val="000000"/>
                </a:solidFill>
              </a:rPr>
              <a:t>общ</a:t>
            </a:r>
            <a:r>
              <a:rPr lang="en-GB" sz="2000">
                <a:solidFill>
                  <a:srgbClr val="000000"/>
                </a:solidFill>
              </a:rPr>
              <a:t> = R</a:t>
            </a:r>
            <a:r>
              <a:rPr baseline="-25000" lang="en-GB" sz="2000">
                <a:solidFill>
                  <a:srgbClr val="000000"/>
                </a:solidFill>
              </a:rPr>
              <a:t>1</a:t>
            </a:r>
            <a:r>
              <a:rPr lang="en-GB" sz="2000">
                <a:solidFill>
                  <a:srgbClr val="000000"/>
                </a:solidFill>
              </a:rPr>
              <a:t> + R</a:t>
            </a:r>
            <a:r>
              <a:rPr baseline="-25000" lang="en-GB" sz="2000">
                <a:solidFill>
                  <a:srgbClr val="000000"/>
                </a:solidFill>
              </a:rPr>
              <a:t>2</a:t>
            </a:r>
            <a:r>
              <a:rPr lang="en-GB" sz="2000">
                <a:solidFill>
                  <a:srgbClr val="000000"/>
                </a:solidFill>
              </a:rPr>
              <a:t> + R3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292" name="Google Shape;2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763" y="3127325"/>
            <a:ext cx="50958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Напряжение при последовательном соединении</a:t>
            </a:r>
            <a:endParaRPr/>
          </a:p>
        </p:txBody>
      </p:sp>
      <p:sp>
        <p:nvSpPr>
          <p:cNvPr id="298" name="Google Shape;29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Напряжение при последовательном соединении распределяется на каждый резистор согласно закону Ома: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    U</a:t>
            </a:r>
            <a:r>
              <a:rPr baseline="-25000" lang="en-GB">
                <a:solidFill>
                  <a:srgbClr val="000000"/>
                </a:solidFill>
              </a:rPr>
              <a:t>Rx</a:t>
            </a:r>
            <a:r>
              <a:rPr lang="en-GB">
                <a:solidFill>
                  <a:srgbClr val="000000"/>
                </a:solidFill>
              </a:rPr>
              <a:t> = I * R</a:t>
            </a:r>
            <a:r>
              <a:rPr baseline="-25000" lang="en-GB">
                <a:solidFill>
                  <a:srgbClr val="000000"/>
                </a:solidFill>
              </a:rPr>
              <a:t>x</a:t>
            </a:r>
            <a:r>
              <a:rPr lang="en-GB">
                <a:solidFill>
                  <a:srgbClr val="000000"/>
                </a:solidFill>
              </a:rPr>
              <a:t> = U * R</a:t>
            </a:r>
            <a:r>
              <a:rPr baseline="-25000" lang="en-GB">
                <a:solidFill>
                  <a:srgbClr val="000000"/>
                </a:solidFill>
              </a:rPr>
              <a:t>x</a:t>
            </a:r>
            <a:r>
              <a:rPr lang="en-GB">
                <a:solidFill>
                  <a:srgbClr val="000000"/>
                </a:solidFill>
              </a:rPr>
              <a:t>/R</a:t>
            </a:r>
            <a:r>
              <a:rPr baseline="-25000" lang="en-GB">
                <a:solidFill>
                  <a:srgbClr val="000000"/>
                </a:solidFill>
              </a:rPr>
              <a:t>общ</a:t>
            </a:r>
            <a:endParaRPr baseline="-25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Как следствие, последовательное соединение резисторов хорошо подходит для соединения светодиодов, поскольку ток ограничивается для всей цепи сразу, в то время как точное значение Ux на диодах может немного различаться: их точное сопротивление “плавает” в зависимости от множества причин.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99" name="Google Shape;2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550" y="1503350"/>
            <a:ext cx="4746925" cy="17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Параллельное соединение элементов</a:t>
            </a:r>
            <a:endParaRPr/>
          </a:p>
        </p:txBody>
      </p:sp>
      <p:sp>
        <p:nvSpPr>
          <p:cNvPr id="305" name="Google Shape;305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Параллельное подключение предполагает подключение к двум точкам нескольких элементов. =&gt; образуется несколько путей, по которым течёт ток.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06" name="Google Shape;3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700" y="2161963"/>
            <a:ext cx="300990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425" y="3748450"/>
            <a:ext cx="5638275" cy="8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Параллельное соединение элементов</a:t>
            </a:r>
            <a:endParaRPr/>
          </a:p>
        </p:txBody>
      </p:sp>
      <p:sp>
        <p:nvSpPr>
          <p:cNvPr id="313" name="Google Shape;31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000000"/>
                </a:solidFill>
              </a:rPr>
              <a:t>При параллельном соединении напряжение на всех элементах одинаково; ток через каждую ветвь определяется сопротивлением ветви</a:t>
            </a:r>
            <a:br>
              <a:rPr lang="en-GB" sz="2400">
                <a:solidFill>
                  <a:srgbClr val="000000"/>
                </a:solidFill>
              </a:rPr>
            </a:br>
            <a:r>
              <a:rPr lang="en-GB" sz="2400">
                <a:solidFill>
                  <a:srgbClr val="000000"/>
                </a:solidFill>
              </a:rPr>
              <a:t>независимо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14" name="Google Shape;3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750" y="2269363"/>
            <a:ext cx="300990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Делитель напряжения</a:t>
            </a:r>
            <a:endParaRPr/>
          </a:p>
        </p:txBody>
      </p:sp>
      <p:sp>
        <p:nvSpPr>
          <p:cNvPr id="320" name="Google Shape;320;p51"/>
          <p:cNvSpPr txBox="1"/>
          <p:nvPr>
            <p:ph idx="1" type="body"/>
          </p:nvPr>
        </p:nvSpPr>
        <p:spPr>
          <a:xfrm>
            <a:off x="311700" y="1152475"/>
            <a:ext cx="8520600" cy="3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Служит для снижения напряжения (из-за низкого КПД и/или</a:t>
            </a:r>
            <a:br>
              <a:rPr lang="en-GB"/>
            </a:br>
            <a:r>
              <a:rPr lang="en-GB"/>
              <a:t>стабильности при изменении нагрузки - преимущественно</a:t>
            </a:r>
            <a:br>
              <a:rPr lang="en-GB"/>
            </a:br>
            <a:r>
              <a:rPr lang="en-GB"/>
              <a:t>в целях измерения напряжения)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U - входное напряжение</a:t>
            </a:r>
            <a:br>
              <a:rPr lang="en-GB"/>
            </a:br>
            <a:r>
              <a:rPr lang="en-GB"/>
              <a:t>U2 - выходное напряжение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U2 = U * (R1 / R2);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Нестабильность: при подключении нагрузки Rн изменяет R2 и напряжение “уходит” (чем меньше R1 + R2 - тем меньше влияет Rн)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КПД: через R1 + R2 всегда течёт ток (чем меньше их R, тем больший)</a:t>
            </a:r>
            <a:endParaRPr/>
          </a:p>
        </p:txBody>
      </p:sp>
      <p:pic>
        <p:nvPicPr>
          <p:cNvPr id="321" name="Google Shape;32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800" y="1088538"/>
            <a:ext cx="2095500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Рассказать про разделение на заказчика и исполнителя; два хороших варианта (заказчик чётко понимает, что, но не думаает, как; заказчик выдал чёткое ТЗ)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Рассказать про итерации и процент новизны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Мощность</a:t>
            </a:r>
            <a:endParaRPr/>
          </a:p>
        </p:txBody>
      </p:sp>
      <p:sp>
        <p:nvSpPr>
          <p:cNvPr id="327" name="Google Shape;327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Мощность (Р) выражается в ваттах (W, Вт)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P = U * I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Эквивалентна энергии, которая выделяется за единицу времени на элементе (которую элемент потребляет)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Для известного тока и напряжения можно посчитать мощность, рассеиваемую на элементе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Если сопротивление элемента изменяется, максимум выделяемой мощности может находиться не на крайнем значении сопротивления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Все элементы имеют пределы рассеиваемой мощности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Провода также имеют (паразитное) сопротивление и максимальную рабочую температуру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Мощность</a:t>
            </a:r>
            <a:endParaRPr/>
          </a:p>
        </p:txBody>
      </p:sp>
      <p:sp>
        <p:nvSpPr>
          <p:cNvPr id="333" name="Google Shape;333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Потому чем больше ток или напряжение, тем больше мощность. Т.к. резистор (или провода) не выполняет какой либо полезной нагрузки, то мощность, выпадающая него это потери в чистом виде. В данном случае мощность можно через закон Oма выразить так:</a:t>
            </a:r>
            <a:endParaRPr>
              <a:solidFill>
                <a:srgbClr val="00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00000"/>
                </a:solidFill>
              </a:rPr>
              <a:t>P= R * I</a:t>
            </a:r>
            <a:r>
              <a:rPr b="1" baseline="30000" lang="en-GB">
                <a:solidFill>
                  <a:srgbClr val="000000"/>
                </a:solidFill>
              </a:rPr>
              <a:t>2</a:t>
            </a:r>
            <a:endParaRPr b="1" baseline="30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увеличение сопротивления вызывает увеличение мощности расходующееся на потери, а если возрастает ток, то потери увеличиваются в квадратичной зависимости. В резисторе вся моща уходит в нагрев. По этой же причине, кстати, аккумуляторы нагреваются при работе – у них тоже есть внутреннее сопротивление, на котором и происходит рассеяние части энергии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Мощность. Производные формулы</a:t>
            </a:r>
            <a:endParaRPr/>
          </a:p>
        </p:txBody>
      </p:sp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75595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Обобщение</a:t>
            </a:r>
            <a:endParaRPr/>
          </a:p>
        </p:txBody>
      </p:sp>
      <p:sp>
        <p:nvSpPr>
          <p:cNvPr id="345" name="Google Shape;34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400" y="943888"/>
            <a:ext cx="2381250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Электрические свойства источника питания</a:t>
            </a:r>
            <a:endParaRPr/>
          </a:p>
        </p:txBody>
      </p:sp>
      <p:sp>
        <p:nvSpPr>
          <p:cNvPr id="352" name="Google Shape;352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Напряжение холостого хода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Напряжение под номинальной нагрузкой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Максимальный долговременный ток нагрузки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Максимальный ток нагрузки (пиковый)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Ёмкость источника (А*ч, Вт*ч)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Внутреннее сопротивление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Неэлектрические свойства - удельная плотность (Вт/кг, Вт/см</a:t>
            </a:r>
            <a:r>
              <a:rPr baseline="30000" lang="en-GB"/>
              <a:t>3</a:t>
            </a:r>
            <a:r>
              <a:rPr lang="en-GB"/>
              <a:t>, масса, габариты, температурный режим...)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358" name="Google Shape;358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000000"/>
                </a:solidFill>
              </a:rPr>
              <a:t>ТОЭ: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http://www.toehelp.com.ua/lekcii/001.htm</a:t>
            </a:r>
            <a:r>
              <a:rPr lang="en-GB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Симулятор схем: </a:t>
            </a:r>
            <a:r>
              <a:rPr lang="en-GB" sz="2400" u="sng">
                <a:solidFill>
                  <a:schemeClr val="hlink"/>
                </a:solidFill>
                <a:hlinkClick r:id="rId4"/>
              </a:rPr>
              <a:t>http://scripts.mit.edu/~white/schematicvs.html</a:t>
            </a:r>
            <a:r>
              <a:rPr lang="en-GB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Рассеяние тепла на примерах: </a:t>
            </a:r>
            <a:r>
              <a:rPr lang="en-GB" sz="2400" u="sng">
                <a:solidFill>
                  <a:schemeClr val="hlink"/>
                </a:solidFill>
                <a:hlinkClick r:id="rId5"/>
              </a:rPr>
              <a:t>http://radiokot.ru/articles/02/</a:t>
            </a:r>
            <a:r>
              <a:rPr lang="en-GB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3. Род тока. Компоненты - часть 1.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Переменный ток.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Компоненты – R, C, </a:t>
            </a:r>
            <a:r>
              <a:rPr b="1" lang="en-GB" sz="1100">
                <a:solidFill>
                  <a:schemeClr val="dk1"/>
                </a:solidFill>
              </a:rPr>
              <a:t>L. Вольт-амперная характеристика. Способы измерения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Род тока</a:t>
            </a:r>
            <a:endParaRPr/>
          </a:p>
        </p:txBody>
      </p:sp>
      <p:sp>
        <p:nvSpPr>
          <p:cNvPr id="370" name="Google Shape;370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Несмотря на то, что чаще всего в электронике применяется постоянный ток, существует также переменный ток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Характеризуется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Среднеквадратичное напряжение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Пиковое напряжение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Частота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Форма тока</a:t>
            </a:r>
            <a:endParaRPr/>
          </a:p>
        </p:txBody>
      </p:sp>
      <p:pic>
        <p:nvPicPr>
          <p:cNvPr id="371" name="Google Shape;3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488" y="2761263"/>
            <a:ext cx="3457575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Переменный ток</a:t>
            </a:r>
            <a:endParaRPr/>
          </a:p>
        </p:txBody>
      </p:sp>
      <p:sp>
        <p:nvSpPr>
          <p:cNvPr id="377" name="Google Shape;377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 перемещении проводника в </a:t>
            </a:r>
            <a:br>
              <a:rPr lang="en-GB"/>
            </a:br>
            <a:r>
              <a:rPr lang="en-GB"/>
              <a:t>магнитном поле в нём наводится </a:t>
            </a:r>
            <a:br>
              <a:rPr lang="en-GB"/>
            </a:br>
            <a:r>
              <a:rPr lang="en-GB"/>
              <a:t>ЭДС (принцип ЭМ индукции) благодаря</a:t>
            </a:r>
            <a:br>
              <a:rPr lang="en-GB"/>
            </a:br>
            <a:r>
              <a:rPr lang="en-GB"/>
              <a:t>силе Лоренца</a:t>
            </a:r>
            <a:br>
              <a:rPr lang="en-GB"/>
            </a:br>
            <a:br>
              <a:rPr lang="en-GB"/>
            </a:br>
            <a:r>
              <a:rPr lang="en-GB"/>
              <a:t>При наличии тока в цепи F</a:t>
            </a:r>
            <a:r>
              <a:rPr baseline="-25000" lang="en-GB"/>
              <a:t>ИНД</a:t>
            </a:r>
            <a:r>
              <a:rPr lang="en-GB"/>
              <a:t> растёт</a:t>
            </a:r>
            <a:br>
              <a:rPr lang="en-GB"/>
            </a:br>
            <a:r>
              <a:rPr lang="en-GB"/>
              <a:t>=&gt; растёт сопротивление движению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https://youtu.be/VkagcykYoeI</a:t>
            </a:r>
            <a:endParaRPr/>
          </a:p>
        </p:txBody>
      </p:sp>
      <p:pic>
        <p:nvPicPr>
          <p:cNvPr id="378" name="Google Shape;37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024" y="767099"/>
            <a:ext cx="4014725" cy="34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Осциллограммы переменного и постоянного тока</a:t>
            </a:r>
            <a:endParaRPr/>
          </a:p>
        </p:txBody>
      </p:sp>
      <p:sp>
        <p:nvSpPr>
          <p:cNvPr id="384" name="Google Shape;384;p61"/>
          <p:cNvSpPr txBox="1"/>
          <p:nvPr>
            <p:ph idx="1" type="body"/>
          </p:nvPr>
        </p:nvSpPr>
        <p:spPr>
          <a:xfrm>
            <a:off x="311700" y="2924125"/>
            <a:ext cx="8520600" cy="16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Постоянный ток (DC) - прямая линия</a:t>
            </a:r>
            <a:br>
              <a:rPr lang="en-GB"/>
            </a:br>
            <a:r>
              <a:rPr lang="en-GB"/>
              <a:t>Переменный ток - обычно симметричен относительно 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Пульсирующий (ток с постоянной составляющей) - любой сигнал, не пересекающий U = 0V</a:t>
            </a:r>
            <a:endParaRPr/>
          </a:p>
        </p:txBody>
      </p:sp>
      <p:pic>
        <p:nvPicPr>
          <p:cNvPr id="385" name="Google Shape;38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625" y="1166750"/>
            <a:ext cx="20955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50" y="1152475"/>
            <a:ext cx="190500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Электричество</a:t>
            </a:r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мире существует электрическое и магнитное поле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Электрическое поле характеризуется зарядом [Кл]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При наличии </a:t>
            </a:r>
            <a:r>
              <a:rPr b="1" lang="en-GB"/>
              <a:t>замкнутой</a:t>
            </a:r>
            <a:r>
              <a:rPr lang="en-GB"/>
              <a:t> цепи и зарядов с разным потенциалом в разных её точках в ней начинает течь </a:t>
            </a:r>
            <a:r>
              <a:rPr b="1" lang="en-GB"/>
              <a:t>электрический ток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Фазы переменного тока</a:t>
            </a:r>
            <a:endParaRPr/>
          </a:p>
        </p:txBody>
      </p:sp>
      <p:sp>
        <p:nvSpPr>
          <p:cNvPr id="392" name="Google Shape;392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950" y="171450"/>
            <a:ext cx="432435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Фазы переменного тока</a:t>
            </a:r>
            <a:endParaRPr/>
          </a:p>
        </p:txBody>
      </p:sp>
      <p:sp>
        <p:nvSpPr>
          <p:cNvPr id="399" name="Google Shape;399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9250" y="1762078"/>
            <a:ext cx="4925450" cy="31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73675"/>
            <a:ext cx="4334750" cy="16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Переменный ток. Практика</a:t>
            </a:r>
            <a:endParaRPr/>
          </a:p>
        </p:txBody>
      </p:sp>
      <p:sp>
        <p:nvSpPr>
          <p:cNvPr id="407" name="Google Shape;40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Измерить напряжение блока питания на столе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Отобразить форму тока на выходе БП с помощью осциллографа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Измерить напряжение на входе БП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Измерить напряжение сети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Переменный синусоидальный ток</a:t>
            </a:r>
            <a:endParaRPr/>
          </a:p>
        </p:txBody>
      </p:sp>
      <p:sp>
        <p:nvSpPr>
          <p:cNvPr id="413" name="Google Shape;413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 = Uavg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 =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0" y="2476500"/>
            <a:ext cx="66675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50" y="1759675"/>
            <a:ext cx="12668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7900" y="1203550"/>
            <a:ext cx="190500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TBD ХВОСТЫ</a:t>
            </a:r>
            <a:endParaRPr/>
          </a:p>
        </p:txBody>
      </p:sp>
      <p:sp>
        <p:nvSpPr>
          <p:cNvPr id="422" name="Google Shape;422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Делитель напряжения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Схема мультиметра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Ток и напряжение на переменке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Мощность на переменном токе, в 3Ф схеме</a:t>
            </a:r>
            <a:endParaRPr/>
          </a:p>
        </p:txBody>
      </p:sp>
      <p:pic>
        <p:nvPicPr>
          <p:cNvPr id="423" name="Google Shape;42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074" y="0"/>
            <a:ext cx="2340225" cy="3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6"/>
          <p:cNvSpPr txBox="1"/>
          <p:nvPr/>
        </p:nvSpPr>
        <p:spPr>
          <a:xfrm>
            <a:off x="1957600" y="3324100"/>
            <a:ext cx="6832500" cy="15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•Допустим, ИП имеет сопротивление 2.5 Ком, ток полного отклонения 100 µA.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•=&gt;полное отклонение достигается при U = IR =&gt; U = 2500 * 0.0001 =&gt; 0.25V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•Этот прибор будет иметь чувствительность 10 кОм/В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•Т.е. На пределе в 100В его сопротивление равно 1 МОм.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Повторение</a:t>
            </a:r>
            <a:endParaRPr/>
          </a:p>
        </p:txBody>
      </p:sp>
      <p:sp>
        <p:nvSpPr>
          <p:cNvPr id="430" name="Google Shape;430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Пример -- расчёт мощности (тепловыделения)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Делитель напряжения -- пример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Компоненты</a:t>
            </a:r>
            <a:endParaRPr/>
          </a:p>
        </p:txBody>
      </p:sp>
      <p:sp>
        <p:nvSpPr>
          <p:cNvPr id="436" name="Google Shape;436;p68"/>
          <p:cNvSpPr txBox="1"/>
          <p:nvPr>
            <p:ph idx="1" type="body"/>
          </p:nvPr>
        </p:nvSpPr>
        <p:spPr>
          <a:xfrm>
            <a:off x="311700" y="1152475"/>
            <a:ext cx="437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Источники тока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Элементы питания и батареи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Пассивные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Активные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Вакуумные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Полупроводниковые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Источники питания</a:t>
            </a:r>
            <a:endParaRPr/>
          </a:p>
        </p:txBody>
      </p:sp>
      <p:sp>
        <p:nvSpPr>
          <p:cNvPr id="442" name="Google Shape;442;p69"/>
          <p:cNvSpPr txBox="1"/>
          <p:nvPr>
            <p:ph idx="1" type="body"/>
          </p:nvPr>
        </p:nvSpPr>
        <p:spPr>
          <a:xfrm>
            <a:off x="311700" y="1152475"/>
            <a:ext cx="4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Рис. 11 - обозначения в эквивалентных схемах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Рис. 12.1 - обозначения в принципиальных схемах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Рис. 12.2 - предохранитель и разрядники</a:t>
            </a:r>
            <a:endParaRPr/>
          </a:p>
        </p:txBody>
      </p:sp>
      <p:pic>
        <p:nvPicPr>
          <p:cNvPr id="443" name="Google Shape;44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300" y="683225"/>
            <a:ext cx="38100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425" y="2933376"/>
            <a:ext cx="3607537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9"/>
          <p:cNvSpPr txBox="1"/>
          <p:nvPr/>
        </p:nvSpPr>
        <p:spPr>
          <a:xfrm>
            <a:off x="6541700" y="2486975"/>
            <a:ext cx="882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Рис. 11</a:t>
            </a:r>
            <a:endParaRPr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Соединения</a:t>
            </a:r>
            <a:endParaRPr/>
          </a:p>
        </p:txBody>
      </p:sp>
      <p:sp>
        <p:nvSpPr>
          <p:cNvPr id="451" name="Google Shape;451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65 — одиночное гнездо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66 — разъёмное соединение (зажим)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67 — неразъёмное соединение (пайка)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68..78 —  вы-/переключатели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79..82 — реле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83..89 — разъёмы</a:t>
            </a:r>
            <a:endParaRPr/>
          </a:p>
        </p:txBody>
      </p:sp>
      <p:pic>
        <p:nvPicPr>
          <p:cNvPr id="452" name="Google Shape;45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0805" y="0"/>
            <a:ext cx="28231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Нагрузки и индикаторы</a:t>
            </a:r>
            <a:endParaRPr/>
          </a:p>
        </p:txBody>
      </p:sp>
      <p:sp>
        <p:nvSpPr>
          <p:cNvPr id="458" name="Google Shape;458;p71"/>
          <p:cNvSpPr txBox="1"/>
          <p:nvPr>
            <p:ph idx="1" type="body"/>
          </p:nvPr>
        </p:nvSpPr>
        <p:spPr>
          <a:xfrm>
            <a:off x="311700" y="1152475"/>
            <a:ext cx="645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Лампы накаливания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HL — индикаторная лампа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EL -— осветительная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Нижний ряд: газоразрядные лампы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Коллекторный двигатель</a:t>
            </a:r>
            <a:endParaRPr/>
          </a:p>
        </p:txBody>
      </p:sp>
      <p:pic>
        <p:nvPicPr>
          <p:cNvPr id="459" name="Google Shape;459;p71"/>
          <p:cNvPicPr preferRelativeResize="0"/>
          <p:nvPr/>
        </p:nvPicPr>
        <p:blipFill rotWithShape="1">
          <a:blip r:embed="rId3">
            <a:alphaModFix/>
          </a:blip>
          <a:srcRect b="10825" l="0" r="0" t="0"/>
          <a:stretch/>
        </p:blipFill>
        <p:spPr>
          <a:xfrm>
            <a:off x="6908250" y="1152474"/>
            <a:ext cx="1924050" cy="1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500" y="3642075"/>
            <a:ext cx="3705801" cy="11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Электрические цепи</a:t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В данной цепи </a:t>
            </a:r>
            <a:br>
              <a:rPr lang="en-GB"/>
            </a:br>
            <a:r>
              <a:rPr lang="en-GB"/>
              <a:t>предполагается</a:t>
            </a:r>
            <a:br>
              <a:rPr lang="en-GB"/>
            </a:br>
            <a:r>
              <a:rPr lang="en-GB"/>
              <a:t>наличие источника </a:t>
            </a:r>
            <a:br>
              <a:rPr lang="en-GB"/>
            </a:br>
            <a:r>
              <a:rPr b="1" lang="en-GB"/>
              <a:t>постоянного тока</a:t>
            </a:r>
            <a:endParaRPr b="1"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550" y="1152475"/>
            <a:ext cx="5831226" cy="28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 - резистор</a:t>
            </a:r>
            <a:endParaRPr/>
          </a:p>
        </p:txBody>
      </p:sp>
      <p:sp>
        <p:nvSpPr>
          <p:cNvPr id="466" name="Google Shape;466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Наиболее простой элемент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Используется для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ограничения тока,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создания замкнутой цепи и линейного преобразования силы тока в напряжение и напряжения в силу тока, поглощения электрической энергии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Элемент для моделирования нагрузки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</a:t>
            </a:r>
            <a:endParaRPr/>
          </a:p>
        </p:txBody>
      </p:sp>
      <p:pic>
        <p:nvPicPr>
          <p:cNvPr id="472" name="Google Shape;47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338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50" y="3674163"/>
            <a:ext cx="47244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562" y="4445688"/>
            <a:ext cx="5362575" cy="695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5" name="Google Shape;475;p73"/>
          <p:cNvGraphicFramePr/>
          <p:nvPr/>
        </p:nvGraphicFramePr>
        <p:xfrm>
          <a:off x="311700" y="1113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{6153CAD8-DB92-41E6-9EB5-B43E0C8AFBA9}</a:tableStyleId>
              </a:tblPr>
              <a:tblGrid>
                <a:gridCol w="1907675"/>
                <a:gridCol w="358710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Обозначение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по ГОСТ 2.728-74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Описание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Постоянный резистор без указания номинальной мощности рассеивания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7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Переменный резистор (реостат).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Термистор (сопротивление зависит от температуры; бывают NTC и PTC)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76" name="Google Shape;47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5750" y="1925750"/>
            <a:ext cx="276660" cy="1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2300188"/>
            <a:ext cx="80010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9488" y="2352588"/>
            <a:ext cx="88582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9725" y="3003863"/>
            <a:ext cx="82867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6" name="Google Shape;48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00" y="739825"/>
            <a:ext cx="3543300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275" y="363075"/>
            <a:ext cx="546735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825" y="2349538"/>
            <a:ext cx="382905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Параметры резисторов</a:t>
            </a:r>
            <a:endParaRPr/>
          </a:p>
        </p:txBody>
      </p:sp>
      <p:sp>
        <p:nvSpPr>
          <p:cNvPr id="494" name="Google Shape;494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Номинальное полное сопротивление 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Максимальная рассеиваемая мощность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Точность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Прочность изоляции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 - конденсатор</a:t>
            </a:r>
            <a:endParaRPr/>
          </a:p>
        </p:txBody>
      </p:sp>
      <p:sp>
        <p:nvSpPr>
          <p:cNvPr id="500" name="Google Shape;500;p76"/>
          <p:cNvSpPr txBox="1"/>
          <p:nvPr>
            <p:ph idx="1" type="body"/>
          </p:nvPr>
        </p:nvSpPr>
        <p:spPr>
          <a:xfrm>
            <a:off x="311700" y="1152475"/>
            <a:ext cx="637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Накапливает заряд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цепи постоянного тока при подключении начинает течь ток, снижающийся по мере заряда конденсатора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цепи переменного тока проводит колебания переменного тока посредством циклической перезарядки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Нужен для задержки и отделения переменной составляющей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225" y="103025"/>
            <a:ext cx="2152800" cy="367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188" y="3775000"/>
            <a:ext cx="583882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 - конденсатор</a:t>
            </a:r>
            <a:endParaRPr/>
          </a:p>
        </p:txBody>
      </p:sp>
      <p:pic>
        <p:nvPicPr>
          <p:cNvPr id="508" name="Google Shape;5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38450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7"/>
          <p:cNvSpPr txBox="1"/>
          <p:nvPr/>
        </p:nvSpPr>
        <p:spPr>
          <a:xfrm>
            <a:off x="4644525" y="591100"/>
            <a:ext cx="400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Заряд на обкладке пропорционален U между обкладками и ёмкости конденсатора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(q = CU)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 - конденсатор</a:t>
            </a:r>
            <a:endParaRPr/>
          </a:p>
        </p:txBody>
      </p:sp>
      <p:graphicFrame>
        <p:nvGraphicFramePr>
          <p:cNvPr id="515" name="Google Shape;515;p78"/>
          <p:cNvGraphicFramePr/>
          <p:nvPr/>
        </p:nvGraphicFramePr>
        <p:xfrm>
          <a:off x="359675" y="123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{6153CAD8-DB92-41E6-9EB5-B43E0C8AFBA9}</a:tableStyleId>
              </a:tblPr>
              <a:tblGrid>
                <a:gridCol w="1674975"/>
                <a:gridCol w="2910100"/>
              </a:tblGrid>
              <a:tr h="1005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Обозначение</a:t>
                      </a:r>
                      <a:endParaRPr sz="18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по ГОСТ 2.728-74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Описание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808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Конденсатор постоянной ёмкости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1121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Полярный (обычно электролитический) конденсатор</a:t>
                      </a:r>
                      <a:endParaRPr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6" name="Google Shape;51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00" y="2828325"/>
            <a:ext cx="35242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75" y="3749550"/>
            <a:ext cx="35242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8481" y="195150"/>
            <a:ext cx="2304818" cy="2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7150" y="2831250"/>
            <a:ext cx="3886971" cy="21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 - конденсатор</a:t>
            </a:r>
            <a:endParaRPr/>
          </a:p>
        </p:txBody>
      </p:sp>
      <p:sp>
        <p:nvSpPr>
          <p:cNvPr id="525" name="Google Shape;525;p79"/>
          <p:cNvSpPr txBox="1"/>
          <p:nvPr>
            <p:ph idx="1" type="body"/>
          </p:nvPr>
        </p:nvSpPr>
        <p:spPr>
          <a:xfrm>
            <a:off x="311700" y="1152475"/>
            <a:ext cx="637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Пример: показать заряд-разряд на переменке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Пример: показать заряд и разряд электролитического конденсатора через светодиод и резистор (увеличение R -&gt; дольше процесс, меньше ток)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Параметры конденсаторов</a:t>
            </a:r>
            <a:endParaRPr/>
          </a:p>
        </p:txBody>
      </p:sp>
      <p:sp>
        <p:nvSpPr>
          <p:cNvPr id="531" name="Google Shape;531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Номинальная ёмкость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=&gt; Фактическая ёмкость может отличаться в зависимости от t, напряжения, возраста конденсатора и т.п.!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Рабочее напряжение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ESR – эквивалентное последовательное сопротивление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Максимальный рабочий ток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Удельная ёмкость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38" name="Google Shape;53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0316"/>
            <a:ext cx="9143999" cy="398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Гидродинамическая модель цепи</a:t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5" y="1120860"/>
            <a:ext cx="9143999" cy="3408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 в цепи переменного тока</a:t>
            </a:r>
            <a:endParaRPr/>
          </a:p>
        </p:txBody>
      </p:sp>
      <p:sp>
        <p:nvSpPr>
          <p:cNvPr id="544" name="Google Shape;544;p82"/>
          <p:cNvSpPr txBox="1"/>
          <p:nvPr>
            <p:ph idx="1" type="body"/>
          </p:nvPr>
        </p:nvSpPr>
        <p:spPr>
          <a:xfrm>
            <a:off x="311700" y="1152475"/>
            <a:ext cx="505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•При переменном токе конденсатор постоянно заряжается и разряжается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•Из-за того, что обкладки имеют ненулевое сопротивление, эквивалентная схема С выглядит так: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45" name="Google Shape;54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763" y="2964825"/>
            <a:ext cx="42005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6513" y="597424"/>
            <a:ext cx="3777487" cy="397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RC-цепочка</a:t>
            </a:r>
            <a:endParaRPr/>
          </a:p>
        </p:txBody>
      </p:sp>
      <p:sp>
        <p:nvSpPr>
          <p:cNvPr id="552" name="Google Shape;552;p83"/>
          <p:cNvSpPr txBox="1"/>
          <p:nvPr>
            <p:ph idx="1" type="body"/>
          </p:nvPr>
        </p:nvSpPr>
        <p:spPr>
          <a:xfrm>
            <a:off x="3359425" y="1290675"/>
            <a:ext cx="573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•Основной элемент задержки в аналоговых схемах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•Т — постоянная времени, это время при котором величина достигнет 63% от своего максимума.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63% тут взялись не случайно: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VALUE</a:t>
            </a:r>
            <a:r>
              <a:rPr baseline="-25000" lang="en-GB"/>
              <a:t>T</a:t>
            </a:r>
            <a:r>
              <a:rPr lang="en-GB"/>
              <a:t>=max—1/e*max.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•3T — а при троекратной постоянной значение достигнет 95% своего максимума.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53" name="Google Shape;55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3408525" cy="3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Скорость заряда. Пример.</a:t>
            </a:r>
            <a:endParaRPr/>
          </a:p>
        </p:txBody>
      </p:sp>
      <p:sp>
        <p:nvSpPr>
          <p:cNvPr id="559" name="Google Shape;559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•Сколько времени нужно для заряда на 95% конденсатора емкостью 10uF через резистор в 1кОм: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T= C*R = 10*10</a:t>
            </a:r>
            <a:r>
              <a:rPr baseline="30000" lang="en-GB"/>
              <a:t>-6</a:t>
            </a:r>
            <a:r>
              <a:rPr lang="en-GB"/>
              <a:t> * 10</a:t>
            </a:r>
            <a:r>
              <a:rPr baseline="30000" lang="en-GB"/>
              <a:t>3</a:t>
            </a:r>
            <a:r>
              <a:rPr lang="en-GB"/>
              <a:t> = 0.01c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3T = 0.03c : через такое время напряжение на конденсаторе достигнет 95% от напряжения источника.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•Разряд пойдет по тому же закону, только вверх ногами.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Через Т времени в на конденсаторе останется всего лишь 100% — 63% = 37% от первоначального напряжения, а через 3T жалкие 5%.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Скорость заряда. Практика</a:t>
            </a:r>
            <a:endParaRPr/>
          </a:p>
        </p:txBody>
      </p:sp>
      <p:sp>
        <p:nvSpPr>
          <p:cNvPr id="565" name="Google Shape;565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Собрать схему с конденсатором и светодиодом, иллюстрирующую скорость заряда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6" name="Google Shape;56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1858" y="1727100"/>
            <a:ext cx="4995093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 - индуктивность</a:t>
            </a:r>
            <a:endParaRPr/>
          </a:p>
        </p:txBody>
      </p:sp>
      <p:pic>
        <p:nvPicPr>
          <p:cNvPr id="572" name="Google Shape;572;p86"/>
          <p:cNvPicPr preferRelativeResize="0"/>
          <p:nvPr/>
        </p:nvPicPr>
        <p:blipFill rotWithShape="1">
          <a:blip r:embed="rId3">
            <a:alphaModFix/>
          </a:blip>
          <a:srcRect b="16160" l="0" r="0" t="4812"/>
          <a:stretch/>
        </p:blipFill>
        <p:spPr>
          <a:xfrm>
            <a:off x="5426675" y="185850"/>
            <a:ext cx="3476625" cy="21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6"/>
          <p:cNvSpPr txBox="1"/>
          <p:nvPr>
            <p:ph idx="1" type="body"/>
          </p:nvPr>
        </p:nvSpPr>
        <p:spPr>
          <a:xfrm>
            <a:off x="311700" y="1152475"/>
            <a:ext cx="537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Индуктивность – это способность преобразовывать энергию электрического поля в энергию магнитного поля. Это свойство катушки связано с тем, что при протекании по проводнику тока вокруг него возникает магнитное поле. </a:t>
            </a:r>
            <a:r>
              <a:rPr lang="en-GB" sz="1400">
                <a:solidFill>
                  <a:srgbClr val="110420"/>
                </a:solidFill>
                <a:highlight>
                  <a:srgbClr val="FFFFFF"/>
                </a:highlight>
              </a:rPr>
              <a:t>Любой элемент в электрической цепи имеет индуктивность, даже обычный кусок провода. Катушки имеют весьма длинный проводник, и поэтому этот эффект становится заметным</a:t>
            </a:r>
            <a:endParaRPr sz="1400"/>
          </a:p>
        </p:txBody>
      </p:sp>
      <p:pic>
        <p:nvPicPr>
          <p:cNvPr id="574" name="Google Shape;574;p86"/>
          <p:cNvPicPr preferRelativeResize="0"/>
          <p:nvPr/>
        </p:nvPicPr>
        <p:blipFill rotWithShape="1">
          <a:blip r:embed="rId4">
            <a:alphaModFix/>
          </a:blip>
          <a:srcRect b="10913" l="0" r="0" t="0"/>
          <a:stretch/>
        </p:blipFill>
        <p:spPr>
          <a:xfrm>
            <a:off x="5755400" y="2424900"/>
            <a:ext cx="3147900" cy="17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Индуктивность</a:t>
            </a:r>
            <a:endParaRPr/>
          </a:p>
        </p:txBody>
      </p:sp>
      <p:pic>
        <p:nvPicPr>
          <p:cNvPr id="580" name="Google Shape;58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925" y="483525"/>
            <a:ext cx="1714525" cy="10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7"/>
          <p:cNvSpPr txBox="1"/>
          <p:nvPr>
            <p:ph idx="1" type="body"/>
          </p:nvPr>
        </p:nvSpPr>
        <p:spPr>
          <a:xfrm>
            <a:off x="311700" y="1425925"/>
            <a:ext cx="8520600" cy="29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825500" rtl="0" algn="just">
              <a:spcBef>
                <a:spcPts val="0"/>
              </a:spcBef>
              <a:spcAft>
                <a:spcPts val="0"/>
              </a:spcAft>
              <a:buClr>
                <a:srgbClr val="110420"/>
              </a:buClr>
              <a:buSzPts val="1400"/>
              <a:buChar char="●"/>
            </a:pPr>
            <a:r>
              <a:rPr lang="en-GB" sz="1400">
                <a:solidFill>
                  <a:srgbClr val="110420"/>
                </a:solidFill>
              </a:rPr>
              <a:t>µ</a:t>
            </a:r>
            <a:r>
              <a:rPr baseline="-25000" lang="en-GB" sz="1400">
                <a:solidFill>
                  <a:srgbClr val="110420"/>
                </a:solidFill>
              </a:rPr>
              <a:t>0</a:t>
            </a:r>
            <a:r>
              <a:rPr lang="en-GB" sz="1400">
                <a:solidFill>
                  <a:srgbClr val="110420"/>
                </a:solidFill>
              </a:rPr>
              <a:t> – магнитная проницаемость вакуума. Это табличная величина (константа) и равна она следующему значению: µ</a:t>
            </a:r>
            <a:r>
              <a:rPr baseline="-25000" lang="en-GB" sz="1400">
                <a:solidFill>
                  <a:srgbClr val="110420"/>
                </a:solidFill>
              </a:rPr>
              <a:t>0 </a:t>
            </a:r>
            <a:r>
              <a:rPr lang="en-GB" sz="1400">
                <a:solidFill>
                  <a:srgbClr val="110420"/>
                </a:solidFill>
              </a:rPr>
              <a:t>= 4</a:t>
            </a:r>
            <a:r>
              <a:rPr lang="en-GB" sz="1400">
                <a:solidFill>
                  <a:srgbClr val="545454"/>
                </a:solidFill>
                <a:highlight>
                  <a:srgbClr val="FFFFFF"/>
                </a:highlight>
              </a:rPr>
              <a:t>π</a:t>
            </a:r>
            <a:r>
              <a:rPr lang="en-GB" sz="1400">
                <a:solidFill>
                  <a:srgbClr val="110420"/>
                </a:solidFill>
              </a:rPr>
              <a:t> * 10</a:t>
            </a:r>
            <a:r>
              <a:rPr baseline="30000" lang="en-GB" sz="1400">
                <a:solidFill>
                  <a:srgbClr val="110420"/>
                </a:solidFill>
              </a:rPr>
              <a:t>-7</a:t>
            </a:r>
            <a:endParaRPr baseline="30000" sz="1400">
              <a:solidFill>
                <a:srgbClr val="110420"/>
              </a:solidFill>
            </a:endParaRPr>
          </a:p>
          <a:p>
            <a:pPr indent="-317500" lvl="0" marL="825500" rtl="0" algn="just">
              <a:spcBef>
                <a:spcPts val="0"/>
              </a:spcBef>
              <a:spcAft>
                <a:spcPts val="0"/>
              </a:spcAft>
              <a:buClr>
                <a:srgbClr val="110420"/>
              </a:buClr>
              <a:buSzPts val="1400"/>
              <a:buChar char="●"/>
            </a:pPr>
            <a:r>
              <a:rPr lang="en-GB" sz="1400">
                <a:solidFill>
                  <a:srgbClr val="110420"/>
                </a:solidFill>
              </a:rPr>
              <a:t>µ – магнитная проницаемость магнитного материала сердечника: если катушку намотать не просто на каркас (внутри которого воздух), а на магнитный сердечник, то индуктивность возрастет многократно. Mагнитная проницаемость воздуха равна 1, для никеля она может достигать величины 1100. </a:t>
            </a:r>
            <a:endParaRPr sz="1400">
              <a:solidFill>
                <a:srgbClr val="110420"/>
              </a:solidFill>
            </a:endParaRPr>
          </a:p>
          <a:p>
            <a:pPr indent="-317500" lvl="0" marL="825500" rtl="0" algn="just">
              <a:spcBef>
                <a:spcPts val="0"/>
              </a:spcBef>
              <a:spcAft>
                <a:spcPts val="0"/>
              </a:spcAft>
              <a:buClr>
                <a:srgbClr val="110420"/>
              </a:buClr>
              <a:buSzPts val="1400"/>
              <a:buChar char="●"/>
            </a:pPr>
            <a:r>
              <a:rPr lang="en-GB" sz="1400">
                <a:solidFill>
                  <a:srgbClr val="110420"/>
                </a:solidFill>
              </a:rPr>
              <a:t>S – площадь поперечного сечения катушки</a:t>
            </a:r>
            <a:endParaRPr sz="1400">
              <a:solidFill>
                <a:srgbClr val="110420"/>
              </a:solidFill>
            </a:endParaRPr>
          </a:p>
          <a:p>
            <a:pPr indent="-317500" lvl="0" marL="825500" rtl="0" algn="just">
              <a:spcBef>
                <a:spcPts val="0"/>
              </a:spcBef>
              <a:spcAft>
                <a:spcPts val="0"/>
              </a:spcAft>
              <a:buClr>
                <a:srgbClr val="110420"/>
              </a:buClr>
              <a:buSzPts val="1400"/>
              <a:buChar char="●"/>
            </a:pPr>
            <a:r>
              <a:rPr lang="en-GB" sz="1400">
                <a:solidFill>
                  <a:srgbClr val="110420"/>
                </a:solidFill>
              </a:rPr>
              <a:t>N – количество витков</a:t>
            </a:r>
            <a:endParaRPr sz="1400">
              <a:solidFill>
                <a:srgbClr val="110420"/>
              </a:solidFill>
            </a:endParaRPr>
          </a:p>
          <a:p>
            <a:pPr indent="-317500" lvl="0" marL="825500" rtl="0" algn="just">
              <a:spcBef>
                <a:spcPts val="0"/>
              </a:spcBef>
              <a:spcAft>
                <a:spcPts val="0"/>
              </a:spcAft>
              <a:buClr>
                <a:srgbClr val="110420"/>
              </a:buClr>
              <a:buSzPts val="1400"/>
              <a:buChar char="●"/>
            </a:pPr>
            <a:r>
              <a:rPr i="1" lang="en-GB" sz="1400">
                <a:solidFill>
                  <a:srgbClr val="110420"/>
                </a:solidFill>
              </a:rPr>
              <a:t>l</a:t>
            </a:r>
            <a:r>
              <a:rPr lang="en-GB" sz="1400">
                <a:solidFill>
                  <a:srgbClr val="110420"/>
                </a:solidFill>
              </a:rPr>
              <a:t> – длина катушки</a:t>
            </a:r>
            <a:endParaRPr sz="1400"/>
          </a:p>
          <a:p>
            <a:pPr indent="0" lvl="0" marL="0" rtl="0" algn="l">
              <a:spcBef>
                <a:spcPts val="37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82" name="Google Shape;582;p87"/>
          <p:cNvSpPr txBox="1"/>
          <p:nvPr/>
        </p:nvSpPr>
        <p:spPr>
          <a:xfrm>
            <a:off x="598550" y="3830525"/>
            <a:ext cx="82338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10420"/>
                </a:solidFill>
              </a:rPr>
              <a:t>Из формулы следует, что при увеличении числа витков или, к примеру, диаметра (а соответственно и площади поперечного сечения) катушки, индуктивность будет увеличиваться. А при увеличении длины – уменьшаться. Таким образом, витки на катушке стоит располагать как можно ближе друг к другу, поскольку это приведет к уменьшению длины катушки.</a:t>
            </a:r>
            <a:endParaRPr sz="1200">
              <a:solidFill>
                <a:srgbClr val="110420"/>
              </a:solidFill>
            </a:endParaRPr>
          </a:p>
          <a:p>
            <a:pPr indent="0" lvl="0" marL="0" rtl="0" algn="l">
              <a:spcBef>
                <a:spcPts val="3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 - катушка индуктивности</a:t>
            </a:r>
            <a:endParaRPr/>
          </a:p>
        </p:txBody>
      </p:sp>
      <p:sp>
        <p:nvSpPr>
          <p:cNvPr id="588" name="Google Shape;588;p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325" y="1107325"/>
            <a:ext cx="670560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Индуктивность</a:t>
            </a:r>
            <a:endParaRPr/>
          </a:p>
        </p:txBody>
      </p:sp>
      <p:sp>
        <p:nvSpPr>
          <p:cNvPr id="595" name="Google Shape;595;p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При замыкании выключателя ток через катушку (I</a:t>
            </a:r>
            <a:r>
              <a:rPr baseline="-25000" lang="en-GB" sz="1400">
                <a:solidFill>
                  <a:srgbClr val="000000"/>
                </a:solidFill>
              </a:rPr>
              <a:t>L</a:t>
            </a:r>
            <a:r>
              <a:rPr lang="en-GB" sz="1400">
                <a:solidFill>
                  <a:srgbClr val="000000"/>
                </a:solidFill>
              </a:rPr>
              <a:t>) 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</a:rPr>
              <a:t>начнет изменяться, поскольку в предыдущий момент 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</a:rPr>
              <a:t>времени он был равен 0. Изменение тока приведет 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</a:rPr>
              <a:t>к изменению магнитного потока внутри катушки, 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</a:rPr>
              <a:t>что, в свою очередь, вызовет возникновение 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</a:rPr>
              <a:t>ЭДС (электродвижущей силы) самоиндукции. </a:t>
            </a:r>
            <a:br>
              <a:rPr lang="en-GB" sz="1400">
                <a:solidFill>
                  <a:srgbClr val="000000"/>
                </a:solidFill>
              </a:rPr>
            </a:b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</a:rPr>
              <a:t>Возникновение ЭДС приведет к появлению индукционного тока в катушке, который будет протекать в направлении, противоположном направлению тока источника питания. Таким образом, ЭДС самоиндукции будет препятствовать протеканию тока через катушку (индукционный ток будет компенсировать ток цепи из-за того, что их направления противоположны). =&gt; в начальный момент времени (непосредственно после замыкания выключателя) ток через катушку будет равен 0. В этот момент времени ЭДС самоиндукции максимальна. Поскольку величина ЭДС прямо пропорциональна скорости изменения тока, то она будет постепенно ослабевать, а ток, соответственно, наоборот  будет возрастать. 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596" name="Google Shape;596;p89"/>
          <p:cNvPicPr preferRelativeResize="0"/>
          <p:nvPr/>
        </p:nvPicPr>
        <p:blipFill rotWithShape="1">
          <a:blip r:embed="rId3">
            <a:alphaModFix/>
          </a:blip>
          <a:srcRect b="8037" l="0" r="0" t="0"/>
          <a:stretch/>
        </p:blipFill>
        <p:spPr>
          <a:xfrm>
            <a:off x="4869875" y="375375"/>
            <a:ext cx="4134900" cy="21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График U и I при замыкании</a:t>
            </a:r>
            <a:endParaRPr/>
          </a:p>
        </p:txBody>
      </p:sp>
      <p:sp>
        <p:nvSpPr>
          <p:cNvPr id="602" name="Google Shape;602;p90"/>
          <p:cNvSpPr txBox="1"/>
          <p:nvPr>
            <p:ph idx="1" type="body"/>
          </p:nvPr>
        </p:nvSpPr>
        <p:spPr>
          <a:xfrm>
            <a:off x="311700" y="1152475"/>
            <a:ext cx="531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110420"/>
                </a:solidFill>
                <a:highlight>
                  <a:srgbClr val="FFFFFF"/>
                </a:highlight>
              </a:rPr>
              <a:t>После замыкания ключа ток отсутствует из-за возникновения ЭДС самоиндукции, а затем начинает плавно возрастать. Напряжения на катушке наоборот в начальный момент времени максимально, а затем уменьшается. График напряжения на нагрузке будет по форме (но не по величине) совпадать с графиком тока через катушку (поскольку при последовательном соединении ток, протекающий через разные элементы цепи одинаковый). Таким образом, если в качестве нагрузки мы будем использовать лампу, то они загорится не сразу после замыкания переключателя, а с небольшой задержкой (в соответствии с графиком тока).</a:t>
            </a:r>
            <a:endParaRPr sz="1400">
              <a:solidFill>
                <a:srgbClr val="11042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110420"/>
              </a:solidFill>
              <a:highlight>
                <a:srgbClr val="FFFFFF"/>
              </a:highlight>
            </a:endParaRPr>
          </a:p>
        </p:txBody>
      </p:sp>
      <p:pic>
        <p:nvPicPr>
          <p:cNvPr id="603" name="Google Shape;603;p90"/>
          <p:cNvPicPr preferRelativeResize="0"/>
          <p:nvPr/>
        </p:nvPicPr>
        <p:blipFill rotWithShape="1">
          <a:blip r:embed="rId3">
            <a:alphaModFix/>
          </a:blip>
          <a:srcRect b="3353" l="0" r="0" t="0"/>
          <a:stretch/>
        </p:blipFill>
        <p:spPr>
          <a:xfrm>
            <a:off x="5570600" y="0"/>
            <a:ext cx="3573399" cy="49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График U и I при размыкании</a:t>
            </a:r>
            <a:endParaRPr/>
          </a:p>
        </p:txBody>
      </p:sp>
      <p:sp>
        <p:nvSpPr>
          <p:cNvPr id="609" name="Google Shape;609;p91"/>
          <p:cNvSpPr txBox="1"/>
          <p:nvPr>
            <p:ph idx="1" type="body"/>
          </p:nvPr>
        </p:nvSpPr>
        <p:spPr>
          <a:xfrm>
            <a:off x="311700" y="1152475"/>
            <a:ext cx="531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110420"/>
                </a:solidFill>
              </a:rPr>
              <a:t>Аналогичный переходный процесс в цепи будет наблюдаться и при размыкании ключа. В катушке индуктивности возникнет ЭДС самоиндукции, но индукционный ток в случае размыкания будет направлен в том же самом направлении, что и ток в цепи, а не в противоположном, поэтому запасенная энергия катушки индуктивности пойдет на поддержание тока в цепи:</a:t>
            </a:r>
            <a:endParaRPr sz="1400">
              <a:solidFill>
                <a:srgbClr val="110420"/>
              </a:solidFill>
            </a:endParaRPr>
          </a:p>
          <a:p>
            <a:pPr indent="0" lvl="0" marL="0" rtl="0" algn="l"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110420"/>
              </a:solidFill>
              <a:highlight>
                <a:srgbClr val="FFFFFF"/>
              </a:highlight>
            </a:endParaRPr>
          </a:p>
        </p:txBody>
      </p:sp>
      <p:pic>
        <p:nvPicPr>
          <p:cNvPr id="610" name="Google Shape;610;p91"/>
          <p:cNvPicPr preferRelativeResize="0"/>
          <p:nvPr/>
        </p:nvPicPr>
        <p:blipFill rotWithShape="1">
          <a:blip r:embed="rId3">
            <a:alphaModFix/>
          </a:blip>
          <a:srcRect b="3605" l="0" r="0" t="0"/>
          <a:stretch/>
        </p:blipFill>
        <p:spPr>
          <a:xfrm>
            <a:off x="5630400" y="161088"/>
            <a:ext cx="3513599" cy="482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Электрические цепи. Примеры</a:t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3529325"/>
            <a:ext cx="85206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069125" cy="1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650" y="3098900"/>
            <a:ext cx="2706625" cy="18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6825" y="940050"/>
            <a:ext cx="4340674" cy="42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 в цепи переменного тока</a:t>
            </a:r>
            <a:endParaRPr/>
          </a:p>
        </p:txBody>
      </p:sp>
      <p:sp>
        <p:nvSpPr>
          <p:cNvPr id="616" name="Google Shape;616;p92"/>
          <p:cNvSpPr txBox="1"/>
          <p:nvPr>
            <p:ph idx="1" type="body"/>
          </p:nvPr>
        </p:nvSpPr>
        <p:spPr>
          <a:xfrm>
            <a:off x="311700" y="1152475"/>
            <a:ext cx="566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При увеличении тока (участки 1-2 и 3-4) ЭДС самоиндукции и ток имеют разные знаки (участок 1-2, 3-4). Таким образом, ЭДС самоиндукции препятствует возрастанию тока (индукционные токи направлены “навстречу” току источника). А на участках 2-3 и 4-5 все наоборот – ток убывает, а ЭДС препятствует убыванию тока (поскольку индукционные токи будут направлены в ту же сторону, что и ток источника и будут частично компенсировать уменьшение тока). </a:t>
            </a:r>
            <a:endParaRPr sz="1150">
              <a:solidFill>
                <a:srgbClr val="11042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Следовательно, катушка индуктивности оказывает сопротивление переменному току, протекающему по цепи. А значит она имеет сопротивление, которое называется индуктивным или реактивным и вычисляется следующим образом:</a:t>
            </a:r>
            <a:endParaRPr sz="1150">
              <a:solidFill>
                <a:srgbClr val="110420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X</a:t>
            </a:r>
            <a:r>
              <a:rPr baseline="-25000" lang="en-GB" sz="1150">
                <a:solidFill>
                  <a:srgbClr val="110420"/>
                </a:solidFill>
                <a:highlight>
                  <a:srgbClr val="FFFFFF"/>
                </a:highlight>
              </a:rPr>
              <a:t>L</a:t>
            </a: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 = </a:t>
            </a:r>
            <a:r>
              <a:rPr lang="en-GB" sz="1100">
                <a:solidFill>
                  <a:srgbClr val="545454"/>
                </a:solidFill>
                <a:highlight>
                  <a:srgbClr val="FFFFFF"/>
                </a:highlight>
              </a:rPr>
              <a:t>ωL</a:t>
            </a:r>
            <a:endParaRPr sz="1100">
              <a:solidFill>
                <a:srgbClr val="54545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</a:b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, где </a:t>
            </a:r>
            <a:r>
              <a:rPr lang="en-GB" sz="1100">
                <a:solidFill>
                  <a:srgbClr val="545454"/>
                </a:solidFill>
                <a:highlight>
                  <a:srgbClr val="FFFFFF"/>
                </a:highlight>
              </a:rPr>
              <a:t>ω</a:t>
            </a: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 – круговая частота: </a:t>
            </a:r>
            <a:r>
              <a:rPr lang="en-GB" sz="1100">
                <a:solidFill>
                  <a:srgbClr val="545454"/>
                </a:solidFill>
                <a:highlight>
                  <a:srgbClr val="FFFFFF"/>
                </a:highlight>
              </a:rPr>
              <a:t>ω = 2f</a:t>
            </a:r>
            <a:r>
              <a:rPr lang="en-GB" sz="1150">
                <a:solidFill>
                  <a:srgbClr val="110420"/>
                </a:solidFill>
                <a:highlight>
                  <a:srgbClr val="FFFFFF"/>
                </a:highlight>
              </a:rPr>
              <a:t>. f – это частота переменного тока.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1042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0420"/>
                </a:solidFill>
                <a:highlight>
                  <a:srgbClr val="FFFFFF"/>
                </a:highlight>
              </a:rPr>
              <a:t>При включении катушки индуктивности в цепь переменного тока в цепи появляется сдвиг фаз между напряжением и током, при этом ток отстает по фазе от напряжения на четверть периода.</a:t>
            </a:r>
            <a:endParaRPr b="1" sz="1200">
              <a:solidFill>
                <a:srgbClr val="11042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200">
              <a:solidFill>
                <a:srgbClr val="110420"/>
              </a:solidFill>
              <a:highlight>
                <a:srgbClr val="FFFFFF"/>
              </a:highlight>
            </a:endParaRPr>
          </a:p>
        </p:txBody>
      </p:sp>
      <p:pic>
        <p:nvPicPr>
          <p:cNvPr id="617" name="Google Shape;61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175" y="0"/>
            <a:ext cx="3170824" cy="25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6750" y="2638300"/>
            <a:ext cx="3063675" cy="2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 - индуктивность</a:t>
            </a:r>
            <a:endParaRPr/>
          </a:p>
        </p:txBody>
      </p:sp>
      <p:sp>
        <p:nvSpPr>
          <p:cNvPr id="624" name="Google Shape;624;p93"/>
          <p:cNvSpPr txBox="1"/>
          <p:nvPr>
            <p:ph idx="1" type="body"/>
          </p:nvPr>
        </p:nvSpPr>
        <p:spPr>
          <a:xfrm>
            <a:off x="311700" y="1152475"/>
            <a:ext cx="727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Технически: катушка без сердечника (магнитопровода) или на нём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В схеме работает обратно конденсатору: проводит постоянный ток (имея некоторое, небольшое, сопротивление) и имеет реактивное сопротивление (импеданс) на переменном токе определённой частоты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Линия вдоль катушки - обозначение сердечника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Основной параметр - индуктивность (L) в Генри (Гн, H)</a:t>
            </a:r>
            <a:endParaRPr/>
          </a:p>
        </p:txBody>
      </p:sp>
      <p:pic>
        <p:nvPicPr>
          <p:cNvPr id="625" name="Google Shape;62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8500" y="784625"/>
            <a:ext cx="1403100" cy="4253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Полезные ссылки</a:t>
            </a:r>
            <a:endParaRPr/>
          </a:p>
        </p:txBody>
      </p:sp>
      <p:sp>
        <p:nvSpPr>
          <p:cNvPr id="631" name="Google Shape;631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http://cxem.net/beginner/beginner9.php</a:t>
            </a:r>
            <a:r>
              <a:rPr lang="en-GB"/>
              <a:t> - обозначения компонентов на схемах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http://radio-hobby.org/modules/instruction/graficheskie-oboznacheniya-na-el/vvedeniye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https://microtechnics.ru/ustrojstvo-i-princip-raboty-katushki-induktivnosti/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4. Компоненты.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Компоненты – Diode, Шоттки, ультрафасты, BJT,FET. Диодный мост. Стабилитрон + суперссоры. </a:t>
            </a:r>
            <a:r>
              <a:rPr b="1" lang="en-GB" sz="1100">
                <a:solidFill>
                  <a:schemeClr val="dk1"/>
                </a:solidFill>
              </a:rPr>
              <a:t>Способы измерения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Дуга. Разряд в газах, лавинный пробой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VD - диоды	</a:t>
            </a:r>
            <a:endParaRPr/>
          </a:p>
        </p:txBody>
      </p:sp>
      <p:sp>
        <p:nvSpPr>
          <p:cNvPr id="643" name="Google Shape;643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Односторонняя проницаемость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На элементе падает некоторое напряжение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Сопротивление нелинейно зависит от тока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=&gt; стабилизируем ток: диод не может быть </a:t>
            </a:r>
            <a:br>
              <a:rPr lang="en-GB"/>
            </a:br>
            <a:r>
              <a:rPr lang="en-GB"/>
              <a:t>активной нагрузкой!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44" name="Google Shape;64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438" y="1980800"/>
            <a:ext cx="2905125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325" y="0"/>
            <a:ext cx="3345976" cy="16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Виды диодов</a:t>
            </a:r>
            <a:endParaRPr/>
          </a:p>
        </p:txBody>
      </p:sp>
      <p:sp>
        <p:nvSpPr>
          <p:cNvPr id="651" name="Google Shape;651;p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 материалу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Германиевые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Кремниевые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Простые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Точечные (сигнальные)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Плоскостные (силовые)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Диоды Шоттки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Ультрабыстрые (ultrafast)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Стабилитроны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Специальные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Туннельные и т.п.</a:t>
            </a:r>
            <a:endParaRPr/>
          </a:p>
        </p:txBody>
      </p:sp>
      <p:pic>
        <p:nvPicPr>
          <p:cNvPr id="652" name="Google Shape;65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850" y="1617650"/>
            <a:ext cx="3295650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Работа диода</a:t>
            </a:r>
            <a:endParaRPr/>
          </a:p>
        </p:txBody>
      </p:sp>
      <p:sp>
        <p:nvSpPr>
          <p:cNvPr id="658" name="Google Shape;658;p98"/>
          <p:cNvSpPr txBox="1"/>
          <p:nvPr>
            <p:ph idx="1" type="body"/>
          </p:nvPr>
        </p:nvSpPr>
        <p:spPr>
          <a:xfrm>
            <a:off x="311700" y="1152475"/>
            <a:ext cx="559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Кристалл состоит из двух полупроводников (областей). Одна область кристалла обладает проводимостью p-типа, а другая — проводимостью n-типа.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Электроны из области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n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-типа устремятся навстречу дыркам в область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p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-типа, а дырки из области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p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-типа двинутся навстречу электронам в область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n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-типа. На границе раздела областей, называемой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электронно-дырочным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 или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p-n переходом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, они встретятся, где происходит их взаимное поглощение или </a:t>
            </a:r>
            <a:r>
              <a:rPr b="1" lang="en-GB" sz="1200">
                <a:solidFill>
                  <a:srgbClr val="111111"/>
                </a:solidFill>
                <a:highlight>
                  <a:srgbClr val="FFFFFF"/>
                </a:highlight>
              </a:rPr>
              <a:t>рекомбинация</a:t>
            </a:r>
            <a:r>
              <a:rPr lang="en-GB" sz="1200">
                <a:solidFill>
                  <a:srgbClr val="111111"/>
                </a:solidFill>
                <a:highlight>
                  <a:srgbClr val="FFFFFF"/>
                </a:highlight>
              </a:rPr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800" y="608775"/>
            <a:ext cx="24765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900" y="2448400"/>
            <a:ext cx="2119610" cy="19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99"/>
          <p:cNvSpPr txBox="1"/>
          <p:nvPr>
            <p:ph idx="1" type="body"/>
          </p:nvPr>
        </p:nvSpPr>
        <p:spPr>
          <a:xfrm>
            <a:off x="311700" y="1152475"/>
            <a:ext cx="600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электроны в области n-типа станут перемещаться к положительному полюсу источника питания, отдаляясь от p-n перехода, и дырки, в области p-типа, также будут отдаляться от p-n перехода, перемещаясь к отрицательному полюсу источника питания. В результате граница областей (запрещённая зона) расширится, отчего образуется зона обедненная дырками и электронами, которая будет оказывать току большое сопротивление.</a:t>
            </a:r>
            <a:endParaRPr/>
          </a:p>
        </p:txBody>
      </p:sp>
      <p:pic>
        <p:nvPicPr>
          <p:cNvPr id="667" name="Google Shape;667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313" y="1152463"/>
            <a:ext cx="246697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Вольт-амперная характеристика (ВАХ)</a:t>
            </a:r>
            <a:endParaRPr/>
          </a:p>
        </p:txBody>
      </p:sp>
      <p:sp>
        <p:nvSpPr>
          <p:cNvPr id="673" name="Google Shape;673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0" marR="88900" rtl="0" algn="l">
              <a:lnSpc>
                <a:spcPct val="15625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11111"/>
                </a:solidFill>
              </a:rPr>
              <a:t>Напряжение, при котором диод открывается и через него идет прямой ток называют </a:t>
            </a:r>
            <a:r>
              <a:rPr b="1" lang="en-GB" sz="1200">
                <a:solidFill>
                  <a:srgbClr val="111111"/>
                </a:solidFill>
              </a:rPr>
              <a:t>прямым</a:t>
            </a:r>
            <a:r>
              <a:rPr lang="en-GB" sz="1200">
                <a:solidFill>
                  <a:srgbClr val="111111"/>
                </a:solidFill>
              </a:rPr>
              <a:t> (Uпр), а напряжение обратной полярности, при котором диод закрывается и через него идет обратный ток называют </a:t>
            </a:r>
            <a:r>
              <a:rPr b="1" lang="en-GB" sz="1200">
                <a:solidFill>
                  <a:srgbClr val="111111"/>
                </a:solidFill>
              </a:rPr>
              <a:t>обратным</a:t>
            </a:r>
            <a:r>
              <a:rPr lang="en-GB" sz="1200">
                <a:solidFill>
                  <a:srgbClr val="111111"/>
                </a:solidFill>
              </a:rPr>
              <a:t> (Uобр).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127000" marR="88900" rtl="0" algn="l">
              <a:lnSpc>
                <a:spcPct val="15625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11111"/>
                </a:solidFill>
              </a:rPr>
              <a:t>При прямом напряжении (</a:t>
            </a:r>
            <a:r>
              <a:rPr b="1" lang="en-GB" sz="1200">
                <a:solidFill>
                  <a:srgbClr val="111111"/>
                </a:solidFill>
              </a:rPr>
              <a:t>Uпр</a:t>
            </a:r>
            <a:r>
              <a:rPr lang="en-GB" sz="1200">
                <a:solidFill>
                  <a:srgbClr val="111111"/>
                </a:solidFill>
              </a:rPr>
              <a:t>) сопротивление диода не превышает и нескольких десятков Ом, зато при обратном напряжении (</a:t>
            </a:r>
            <a:r>
              <a:rPr b="1" lang="en-GB" sz="1200">
                <a:solidFill>
                  <a:srgbClr val="111111"/>
                </a:solidFill>
              </a:rPr>
              <a:t>Uобр</a:t>
            </a:r>
            <a:r>
              <a:rPr lang="en-GB" sz="1200">
                <a:solidFill>
                  <a:srgbClr val="111111"/>
                </a:solidFill>
              </a:rPr>
              <a:t>) сопротивление возрастает до сотен килоом. </a:t>
            </a:r>
            <a:endParaRPr sz="1200">
              <a:solidFill>
                <a:srgbClr val="111111"/>
              </a:solidFill>
            </a:endParaRPr>
          </a:p>
          <a:p>
            <a:pPr indent="0" lvl="0" marL="127000" marR="88900" rtl="0" algn="l">
              <a:lnSpc>
                <a:spcPct val="15625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11111"/>
                </a:solidFill>
              </a:rPr>
              <a:t>Сопротивление </a:t>
            </a:r>
            <a:r>
              <a:rPr b="1" lang="en-GB" sz="1200">
                <a:solidFill>
                  <a:srgbClr val="111111"/>
                </a:solidFill>
              </a:rPr>
              <a:t>p-n</a:t>
            </a:r>
            <a:r>
              <a:rPr lang="en-GB" sz="1200">
                <a:solidFill>
                  <a:srgbClr val="111111"/>
                </a:solidFill>
              </a:rPr>
              <a:t> перехода диода — величина непостоянная, и зависит от прямого напряжения (</a:t>
            </a:r>
            <a:r>
              <a:rPr b="1" lang="en-GB" sz="1200">
                <a:solidFill>
                  <a:srgbClr val="111111"/>
                </a:solidFill>
              </a:rPr>
              <a:t>Uпр</a:t>
            </a:r>
            <a:r>
              <a:rPr lang="en-GB" sz="1200">
                <a:solidFill>
                  <a:srgbClr val="111111"/>
                </a:solidFill>
              </a:rPr>
              <a:t>), которое подается на диод. Чем </a:t>
            </a:r>
            <a:r>
              <a:rPr b="1" lang="en-GB" sz="1200">
                <a:solidFill>
                  <a:srgbClr val="111111"/>
                </a:solidFill>
              </a:rPr>
              <a:t>больше</a:t>
            </a:r>
            <a:r>
              <a:rPr lang="en-GB" sz="1200">
                <a:solidFill>
                  <a:srgbClr val="111111"/>
                </a:solidFill>
              </a:rPr>
              <a:t> это напряжение, тем </a:t>
            </a:r>
            <a:r>
              <a:rPr b="1" lang="en-GB" sz="1200">
                <a:solidFill>
                  <a:srgbClr val="111111"/>
                </a:solidFill>
              </a:rPr>
              <a:t>меньшее</a:t>
            </a:r>
            <a:r>
              <a:rPr lang="en-GB" sz="1200">
                <a:solidFill>
                  <a:srgbClr val="111111"/>
                </a:solidFill>
              </a:rPr>
              <a:t> сопротивление оказывает </a:t>
            </a:r>
            <a:r>
              <a:rPr b="1" lang="en-GB" sz="1200">
                <a:solidFill>
                  <a:srgbClr val="111111"/>
                </a:solidFill>
              </a:rPr>
              <a:t>p-n</a:t>
            </a:r>
            <a:r>
              <a:rPr lang="en-GB" sz="1200">
                <a:solidFill>
                  <a:srgbClr val="111111"/>
                </a:solidFill>
              </a:rPr>
              <a:t> переход, тем </a:t>
            </a:r>
            <a:r>
              <a:rPr b="1" lang="en-GB" sz="1200">
                <a:solidFill>
                  <a:srgbClr val="111111"/>
                </a:solidFill>
              </a:rPr>
              <a:t>больший </a:t>
            </a:r>
            <a:r>
              <a:rPr lang="en-GB" sz="1200">
                <a:solidFill>
                  <a:srgbClr val="111111"/>
                </a:solidFill>
              </a:rPr>
              <a:t>прямой ток </a:t>
            </a:r>
            <a:r>
              <a:rPr b="1" lang="en-GB" sz="1200">
                <a:solidFill>
                  <a:srgbClr val="111111"/>
                </a:solidFill>
              </a:rPr>
              <a:t>Iпр</a:t>
            </a:r>
            <a:r>
              <a:rPr lang="en-GB" sz="1200">
                <a:solidFill>
                  <a:srgbClr val="111111"/>
                </a:solidFill>
              </a:rPr>
              <a:t> течет через диод. В закрытом состоянии на диоде </a:t>
            </a:r>
            <a:r>
              <a:rPr b="1" lang="en-GB" sz="1200">
                <a:solidFill>
                  <a:srgbClr val="111111"/>
                </a:solidFill>
              </a:rPr>
              <a:t>падает </a:t>
            </a:r>
            <a:r>
              <a:rPr lang="en-GB" sz="1200">
                <a:solidFill>
                  <a:srgbClr val="111111"/>
                </a:solidFill>
              </a:rPr>
              <a:t>практически все напряжение, следовательно, обратный ток, проходящий через него </a:t>
            </a:r>
            <a:r>
              <a:rPr b="1" lang="en-GB" sz="1200">
                <a:solidFill>
                  <a:srgbClr val="111111"/>
                </a:solidFill>
              </a:rPr>
              <a:t>мал</a:t>
            </a:r>
            <a:r>
              <a:rPr lang="en-GB" sz="1200">
                <a:solidFill>
                  <a:srgbClr val="111111"/>
                </a:solidFill>
              </a:rPr>
              <a:t>, а сопротивление </a:t>
            </a:r>
            <a:r>
              <a:rPr b="1" lang="en-GB" sz="1200">
                <a:solidFill>
                  <a:srgbClr val="111111"/>
                </a:solidFill>
              </a:rPr>
              <a:t>p-n</a:t>
            </a:r>
            <a:r>
              <a:rPr lang="en-GB" sz="1200">
                <a:solidFill>
                  <a:srgbClr val="111111"/>
                </a:solidFill>
              </a:rPr>
              <a:t> перехода </a:t>
            </a:r>
            <a:r>
              <a:rPr b="1" lang="en-GB" sz="1200">
                <a:solidFill>
                  <a:srgbClr val="111111"/>
                </a:solidFill>
              </a:rPr>
              <a:t>велико</a:t>
            </a:r>
            <a:r>
              <a:rPr lang="en-GB" sz="1200">
                <a:solidFill>
                  <a:srgbClr val="111111"/>
                </a:solidFill>
              </a:rPr>
              <a:t>.</a:t>
            </a:r>
            <a:endParaRPr sz="12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ВАХ диода</a:t>
            </a:r>
            <a:endParaRPr/>
          </a:p>
        </p:txBody>
      </p:sp>
      <p:sp>
        <p:nvSpPr>
          <p:cNvPr id="679" name="Google Shape;679;p101"/>
          <p:cNvSpPr txBox="1"/>
          <p:nvPr>
            <p:ph idx="1" type="body"/>
          </p:nvPr>
        </p:nvSpPr>
        <p:spPr>
          <a:xfrm>
            <a:off x="311700" y="1152475"/>
            <a:ext cx="609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0" marR="88900" rtl="0" algn="l">
              <a:lnSpc>
                <a:spcPct val="15625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1111"/>
                </a:solidFill>
              </a:rPr>
              <a:t>Прямая ветвь</a:t>
            </a:r>
            <a:r>
              <a:rPr lang="en-GB" sz="1200">
                <a:solidFill>
                  <a:srgbClr val="111111"/>
                </a:solidFill>
              </a:rPr>
              <a:t> идет круто вверх, прижимаясь к </a:t>
            </a:r>
            <a:r>
              <a:rPr b="1" lang="en-GB" sz="1200">
                <a:solidFill>
                  <a:srgbClr val="111111"/>
                </a:solidFill>
              </a:rPr>
              <a:t>вертикальной</a:t>
            </a:r>
            <a:r>
              <a:rPr lang="en-GB" sz="1200">
                <a:solidFill>
                  <a:srgbClr val="111111"/>
                </a:solidFill>
              </a:rPr>
              <a:t> оси, и характеризует быстрый рост прямого тока через диод с увеличением прямого напряжения.</a:t>
            </a:r>
            <a:endParaRPr sz="1200">
              <a:solidFill>
                <a:srgbClr val="111111"/>
              </a:solidFill>
            </a:endParaRPr>
          </a:p>
          <a:p>
            <a:pPr indent="0" lvl="0" marL="127000" marR="88900" rtl="0" algn="l">
              <a:lnSpc>
                <a:spcPct val="15625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1111"/>
                </a:solidFill>
              </a:rPr>
              <a:t>Обратная ветвь</a:t>
            </a:r>
            <a:r>
              <a:rPr lang="en-GB" sz="1200">
                <a:solidFill>
                  <a:srgbClr val="111111"/>
                </a:solidFill>
              </a:rPr>
              <a:t> идет почти параллельно </a:t>
            </a:r>
            <a:r>
              <a:rPr b="1" lang="en-GB" sz="1200">
                <a:solidFill>
                  <a:srgbClr val="111111"/>
                </a:solidFill>
              </a:rPr>
              <a:t>горизонтальной</a:t>
            </a:r>
            <a:r>
              <a:rPr lang="en-GB" sz="1200">
                <a:solidFill>
                  <a:srgbClr val="111111"/>
                </a:solidFill>
              </a:rPr>
              <a:t> оси и характеризует медленный рост обратного тока. Чем круче к вертикальной оси прямая ветвь и чем ближе к горизонтальной обратная ветвь, тем лучше выпрямительные свойства диода. </a:t>
            </a:r>
            <a:r>
              <a:rPr b="1" lang="en-GB" sz="1200">
                <a:solidFill>
                  <a:srgbClr val="111111"/>
                </a:solidFill>
              </a:rPr>
              <a:t>Наличие небольшого обратного тока является недостатком диодов</a:t>
            </a:r>
            <a:r>
              <a:rPr lang="en-GB" sz="1200">
                <a:solidFill>
                  <a:srgbClr val="111111"/>
                </a:solidFill>
              </a:rPr>
              <a:t>. Из кривой вольт-амперной характеристики видно, что прямой ток диода (</a:t>
            </a:r>
            <a:r>
              <a:rPr b="1" lang="en-GB" sz="1200">
                <a:solidFill>
                  <a:srgbClr val="111111"/>
                </a:solidFill>
              </a:rPr>
              <a:t>Iпр</a:t>
            </a:r>
            <a:r>
              <a:rPr lang="en-GB" sz="1200">
                <a:solidFill>
                  <a:srgbClr val="111111"/>
                </a:solidFill>
              </a:rPr>
              <a:t>) в сотни раз больше обратного тока (</a:t>
            </a:r>
            <a:r>
              <a:rPr b="1" lang="en-GB" sz="1200">
                <a:solidFill>
                  <a:srgbClr val="111111"/>
                </a:solidFill>
              </a:rPr>
              <a:t>Iобр</a:t>
            </a:r>
            <a:r>
              <a:rPr lang="en-GB" sz="1200">
                <a:solidFill>
                  <a:srgbClr val="111111"/>
                </a:solidFill>
              </a:rPr>
              <a:t>).</a:t>
            </a:r>
            <a:endParaRPr sz="1200">
              <a:solidFill>
                <a:srgbClr val="111111"/>
              </a:solidFill>
            </a:endParaRPr>
          </a:p>
          <a:p>
            <a:pPr indent="0" lvl="0" marL="127000" marR="88900" rtl="0" algn="l">
              <a:lnSpc>
                <a:spcPct val="15625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11111"/>
                </a:solidFill>
              </a:rPr>
              <a:t>При увеличении прямого напряжения через </a:t>
            </a:r>
            <a:r>
              <a:rPr b="1" lang="en-GB" sz="1200">
                <a:solidFill>
                  <a:srgbClr val="111111"/>
                </a:solidFill>
              </a:rPr>
              <a:t>p-n</a:t>
            </a:r>
            <a:r>
              <a:rPr lang="en-GB" sz="1200">
                <a:solidFill>
                  <a:srgbClr val="111111"/>
                </a:solidFill>
              </a:rPr>
              <a:t> переход ток вначале возрастает медленно, а затем начинается участок быстрого нарастания тока. </a:t>
            </a:r>
            <a:endParaRPr/>
          </a:p>
        </p:txBody>
      </p:sp>
      <p:pic>
        <p:nvPicPr>
          <p:cNvPr id="680" name="Google Shape;68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963" y="1152475"/>
            <a:ext cx="2600325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Электрические цепи. Примеры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925" y="1017725"/>
            <a:ext cx="5677250" cy="22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66" y="2885550"/>
            <a:ext cx="3382058" cy="22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Применение VD</a:t>
            </a:r>
            <a:endParaRPr/>
          </a:p>
        </p:txBody>
      </p:sp>
      <p:sp>
        <p:nvSpPr>
          <p:cNvPr id="686" name="Google Shape;686;p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•Основное применение – для выпрямления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•Также может использоваться для суммирования сигналов и логического «ИЛИ»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87" name="Google Shape;68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550" y="2070350"/>
            <a:ext cx="43053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3950" y="2276325"/>
            <a:ext cx="421005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Практика</a:t>
            </a:r>
            <a:endParaRPr/>
          </a:p>
        </p:txBody>
      </p:sp>
      <p:sp>
        <p:nvSpPr>
          <p:cNvPr id="694" name="Google Shape;694;p1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Собрать схему с диодом и резистором последовательно. U</a:t>
            </a:r>
            <a:r>
              <a:rPr baseline="-25000" lang="en-GB"/>
              <a:t>ПИТ</a:t>
            </a:r>
            <a:r>
              <a:rPr lang="en-GB"/>
              <a:t>=9V, I &lt;= 30mA.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Измерить ток в схеме, падение напряжение на диоде.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Уменьшить ток в два раза, изменив сопротивление резистора.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Измерить падение напряжения на диоде. Посчитать эквивалентное сопротивление.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Повторить со светодиодом, I</a:t>
            </a:r>
            <a:r>
              <a:rPr baseline="-25000" lang="en-GB"/>
              <a:t>START</a:t>
            </a:r>
            <a:r>
              <a:rPr lang="en-GB"/>
              <a:t> = 20 mA.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Светодиод</a:t>
            </a:r>
            <a:endParaRPr/>
          </a:p>
        </p:txBody>
      </p:sp>
      <p:sp>
        <p:nvSpPr>
          <p:cNvPr id="700" name="Google Shape;700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Диод с относительно высоким напряжением открывания (1.5-3.5V на один кристалл)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Имеет запрещённую зону строго заданной ширины, соответствующей (половине) длины волны излучаемого света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Имеет оптимум по пропускаемому току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Часто собираются в сборки с последовательным включением (3..100 кристаллов) с рабочим напряжением выше 3.5V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Лазерный диод = светодиод + оптический резонатор в одном кристалле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025" y="2685800"/>
            <a:ext cx="4450849" cy="13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Сборки светодиодов</a:t>
            </a:r>
            <a:endParaRPr/>
          </a:p>
        </p:txBody>
      </p:sp>
      <p:sp>
        <p:nvSpPr>
          <p:cNvPr id="707" name="Google Shape;707;p105"/>
          <p:cNvSpPr txBox="1"/>
          <p:nvPr>
            <p:ph idx="1" type="body"/>
          </p:nvPr>
        </p:nvSpPr>
        <p:spPr>
          <a:xfrm>
            <a:off x="311700" y="3737375"/>
            <a:ext cx="85206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Светодиодная матрица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										Светодиодная лента</a:t>
            </a:r>
            <a:endParaRPr/>
          </a:p>
        </p:txBody>
      </p:sp>
      <p:pic>
        <p:nvPicPr>
          <p:cNvPr id="708" name="Google Shape;708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200" y="311525"/>
            <a:ext cx="476250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750" y="1083800"/>
            <a:ext cx="230505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Занятие 5. Усилители сигнала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	 	 	 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Усилитель – транзистор, ОУ. Выходное сопротивление и согласование. Задержки и влияние на частоту. Работа ОУ с ОС – задержки. Триггер.</a:t>
            </a:r>
            <a:br>
              <a:rPr lang="en-GB" sz="1100">
                <a:solidFill>
                  <a:schemeClr val="dk1"/>
                </a:solidFill>
              </a:rPr>
            </a:br>
            <a:r>
              <a:rPr lang="en-GB" sz="1100">
                <a:solidFill>
                  <a:schemeClr val="dk1"/>
                </a:solidFill>
              </a:rPr>
              <a:t>Опционально - ламповый каскад и полевой транзистор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Транзистор</a:t>
            </a:r>
            <a:endParaRPr/>
          </a:p>
        </p:txBody>
      </p:sp>
      <p:sp>
        <p:nvSpPr>
          <p:cNvPr id="721" name="Google Shape;721;p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Основная структурная единицы полупроводниковой техники</a:t>
            </a:r>
            <a:endParaRPr/>
          </a:p>
        </p:txBody>
      </p:sp>
      <p:pic>
        <p:nvPicPr>
          <p:cNvPr id="722" name="Google Shape;72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138" y="2064375"/>
            <a:ext cx="7000875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BJT-транзистор (биполярный)</a:t>
            </a:r>
            <a:endParaRPr/>
          </a:p>
        </p:txBody>
      </p:sp>
      <p:sp>
        <p:nvSpPr>
          <p:cNvPr id="728" name="Google Shape;728;p108"/>
          <p:cNvSpPr txBox="1"/>
          <p:nvPr>
            <p:ph idx="1" type="body"/>
          </p:nvPr>
        </p:nvSpPr>
        <p:spPr>
          <a:xfrm>
            <a:off x="311700" y="1152475"/>
            <a:ext cx="857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Управляемый током I</a:t>
            </a:r>
            <a:r>
              <a:rPr baseline="-25000" lang="en-GB"/>
              <a:t>бэ</a:t>
            </a:r>
            <a:r>
              <a:rPr lang="en-GB"/>
              <a:t> вентиль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Активный режим: коллекторный pn-переход закрыт, эмиттерный приоткрыт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Насыщение: оба перехода открыты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Отсечка: оба закрыты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9" name="Google Shape;72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788" y="2669613"/>
            <a:ext cx="62007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BJT-транзистор (биполярный)</a:t>
            </a:r>
            <a:endParaRPr/>
          </a:p>
        </p:txBody>
      </p:sp>
      <p:sp>
        <p:nvSpPr>
          <p:cNvPr id="735" name="Google Shape;735;p109"/>
          <p:cNvSpPr txBox="1"/>
          <p:nvPr>
            <p:ph idx="1" type="body"/>
          </p:nvPr>
        </p:nvSpPr>
        <p:spPr>
          <a:xfrm>
            <a:off x="311700" y="1152475"/>
            <a:ext cx="857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•Активный режим: коллекторный pn-переход закрыт, эмиттерный приоткрыт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•Насыщение: оба перехода открыты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•Отсечка: оба закрыты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36" name="Google Shape;736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788" y="2669613"/>
            <a:ext cx="62007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Параметры BJT-транзисторов</a:t>
            </a:r>
            <a:endParaRPr/>
          </a:p>
        </p:txBody>
      </p:sp>
      <p:sp>
        <p:nvSpPr>
          <p:cNvPr id="742" name="Google Shape;742;p110"/>
          <p:cNvSpPr txBox="1"/>
          <p:nvPr>
            <p:ph idx="1" type="body"/>
          </p:nvPr>
        </p:nvSpPr>
        <p:spPr>
          <a:xfrm>
            <a:off x="311700" y="1152475"/>
            <a:ext cx="857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Коэффициент передачи по току</a:t>
            </a:r>
            <a:br>
              <a:rPr lang="en-GB"/>
            </a:br>
            <a:r>
              <a:rPr lang="en-GB"/>
              <a:t>Входное сопротивление</a:t>
            </a:r>
            <a:br>
              <a:rPr lang="en-GB"/>
            </a:br>
            <a:r>
              <a:rPr lang="en-GB"/>
              <a:t>Рассеиваемая мощность.</a:t>
            </a:r>
            <a:br>
              <a:rPr lang="en-GB"/>
            </a:br>
            <a:r>
              <a:rPr lang="en-GB"/>
              <a:t>Постоянное/импульсное напряжение коллектор – эмиттер.</a:t>
            </a:r>
            <a:br>
              <a:rPr lang="en-GB"/>
            </a:br>
            <a:r>
              <a:rPr lang="en-GB"/>
              <a:t>Постоянное напряжение коллектор – база.</a:t>
            </a:r>
            <a:br>
              <a:rPr lang="en-GB"/>
            </a:br>
            <a:r>
              <a:rPr lang="en-GB"/>
              <a:t>Постоянное напряжение эмиттер – база.</a:t>
            </a:r>
            <a:br>
              <a:rPr lang="en-GB"/>
            </a:br>
            <a:r>
              <a:rPr lang="en-GB"/>
              <a:t>Предельная частота коэффициента передачи тока базы</a:t>
            </a:r>
            <a:br>
              <a:rPr lang="en-GB"/>
            </a:br>
            <a:r>
              <a:rPr lang="en-GB"/>
              <a:t>Постоянный/импульсный ток коллектора.</a:t>
            </a:r>
            <a:br>
              <a:rPr lang="en-GB"/>
            </a:br>
            <a:r>
              <a:rPr lang="en-GB"/>
              <a:t>Максимально допустимый ток</a:t>
            </a:r>
            <a:br>
              <a:rPr lang="en-GB"/>
            </a:br>
            <a:r>
              <a:rPr lang="en-GB"/>
              <a:t>Температура p-n перехода.</a:t>
            </a:r>
            <a:br>
              <a:rPr lang="en-GB"/>
            </a:br>
            <a:r>
              <a:rPr lang="en-GB"/>
              <a:t>Температура окружающей среды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475" y="286413"/>
            <a:ext cx="4229100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Применение транзисторов</a:t>
            </a:r>
            <a:endParaRPr/>
          </a:p>
        </p:txBody>
      </p:sp>
      <p:sp>
        <p:nvSpPr>
          <p:cNvPr id="749" name="Google Shape;749;p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/>
              <a:t>Линейный режим</a:t>
            </a:r>
            <a:br>
              <a:rPr lang="en-GB"/>
            </a:br>
            <a:r>
              <a:rPr lang="en-GB"/>
              <a:t>Выходный ток пропорционален </a:t>
            </a:r>
            <a:br>
              <a:rPr lang="en-GB"/>
            </a:br>
            <a:r>
              <a:rPr lang="en-GB"/>
              <a:t>Входному (Iкэ ~ Iбэ)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r>
              <a:rPr lang="en-GB"/>
              <a:t>Ключевой режим</a:t>
            </a:r>
            <a:endParaRPr/>
          </a:p>
        </p:txBody>
      </p:sp>
      <p:pic>
        <p:nvPicPr>
          <p:cNvPr id="750" name="Google Shape;75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925" y="2483375"/>
            <a:ext cx="4641651" cy="25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